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335" r:id="rId2"/>
    <p:sldId id="2395" r:id="rId3"/>
    <p:sldId id="680" r:id="rId4"/>
    <p:sldId id="2298" r:id="rId5"/>
    <p:sldId id="719" r:id="rId6"/>
    <p:sldId id="2292" r:id="rId7"/>
    <p:sldId id="2350" r:id="rId8"/>
    <p:sldId id="2346" r:id="rId9"/>
    <p:sldId id="2331" r:id="rId10"/>
    <p:sldId id="2388" r:id="rId11"/>
    <p:sldId id="2396" r:id="rId12"/>
    <p:sldId id="2336" r:id="rId13"/>
    <p:sldId id="707" r:id="rId14"/>
    <p:sldId id="655" r:id="rId15"/>
    <p:sldId id="873" r:id="rId16"/>
    <p:sldId id="661" r:id="rId17"/>
    <p:sldId id="882" r:id="rId18"/>
    <p:sldId id="1794" r:id="rId19"/>
    <p:sldId id="2384" r:id="rId20"/>
    <p:sldId id="683" r:id="rId21"/>
    <p:sldId id="684" r:id="rId22"/>
    <p:sldId id="2333" r:id="rId23"/>
    <p:sldId id="2358" r:id="rId24"/>
    <p:sldId id="740" r:id="rId25"/>
    <p:sldId id="2295" r:id="rId26"/>
    <p:sldId id="2397" r:id="rId27"/>
    <p:sldId id="2359" r:id="rId28"/>
    <p:sldId id="2360" r:id="rId29"/>
    <p:sldId id="739" r:id="rId30"/>
    <p:sldId id="2130" r:id="rId31"/>
    <p:sldId id="2361" r:id="rId32"/>
    <p:sldId id="2362" r:id="rId33"/>
    <p:sldId id="2363" r:id="rId34"/>
    <p:sldId id="2356" r:id="rId35"/>
    <p:sldId id="2365" r:id="rId36"/>
    <p:sldId id="2369" r:id="rId37"/>
    <p:sldId id="2366" r:id="rId38"/>
    <p:sldId id="2370" r:id="rId39"/>
    <p:sldId id="2371" r:id="rId40"/>
    <p:sldId id="2372" r:id="rId41"/>
    <p:sldId id="2354" r:id="rId42"/>
    <p:sldId id="2351" r:id="rId43"/>
    <p:sldId id="2374" r:id="rId44"/>
    <p:sldId id="2375" r:id="rId45"/>
    <p:sldId id="754" r:id="rId46"/>
    <p:sldId id="732" r:id="rId47"/>
    <p:sldId id="2392" r:id="rId48"/>
    <p:sldId id="751" r:id="rId49"/>
    <p:sldId id="756" r:id="rId50"/>
    <p:sldId id="2376" r:id="rId51"/>
    <p:sldId id="2377" r:id="rId52"/>
    <p:sldId id="2378" r:id="rId53"/>
    <p:sldId id="2379" r:id="rId54"/>
    <p:sldId id="2380" r:id="rId55"/>
    <p:sldId id="2381" r:id="rId56"/>
    <p:sldId id="2301" r:id="rId57"/>
    <p:sldId id="2382" r:id="rId58"/>
    <p:sldId id="2303" r:id="rId59"/>
    <p:sldId id="2302" r:id="rId60"/>
    <p:sldId id="2383" r:id="rId61"/>
    <p:sldId id="2386" r:id="rId62"/>
    <p:sldId id="353" r:id="rId63"/>
    <p:sldId id="2393" r:id="rId64"/>
    <p:sldId id="2308" r:id="rId65"/>
    <p:sldId id="2309" r:id="rId66"/>
    <p:sldId id="2310" r:id="rId67"/>
    <p:sldId id="2357" r:id="rId68"/>
    <p:sldId id="2319" r:id="rId69"/>
    <p:sldId id="2387" r:id="rId70"/>
    <p:sldId id="320" r:id="rId71"/>
    <p:sldId id="321" r:id="rId72"/>
    <p:sldId id="323" r:id="rId73"/>
    <p:sldId id="2389" r:id="rId74"/>
    <p:sldId id="2398" r:id="rId75"/>
    <p:sldId id="2399" r:id="rId76"/>
    <p:sldId id="2400" r:id="rId77"/>
    <p:sldId id="2401" r:id="rId78"/>
    <p:sldId id="2394" r:id="rId79"/>
    <p:sldId id="2121" r:id="rId80"/>
    <p:sldId id="257" r:id="rId8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43" autoAdjust="0"/>
    <p:restoredTop sz="97840" autoAdjust="0"/>
  </p:normalViewPr>
  <p:slideViewPr>
    <p:cSldViewPr snapToGrid="0" snapToObjects="1">
      <p:cViewPr>
        <p:scale>
          <a:sx n="72" d="100"/>
          <a:sy n="72" d="100"/>
        </p:scale>
        <p:origin x="840" y="664"/>
      </p:cViewPr>
      <p:guideLst/>
    </p:cSldViewPr>
  </p:slideViewPr>
  <p:outlineViewPr>
    <p:cViewPr>
      <p:scale>
        <a:sx n="33" d="100"/>
        <a:sy n="33" d="100"/>
      </p:scale>
      <p:origin x="0" y="-1965"/>
    </p:cViewPr>
    <p:sldLst>
      <p:sld r:id="rId1" collapse="1"/>
    </p:sldLst>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2024-01-26</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645016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2863219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numerous applications that the internet of things enables, we are witnessing a massive growth in the number of microcontrollers being sold. These microcontrollers form the heart of the IoT platforms.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illustrate this point: ARM, a popular UK based company, just reported numbers, and in these numbers, they state that they sold 4.4 billion cortex M processors in just one quarter. These microcontrollers are almost exclusively used on IoT platforms, which demonstrates the massive growth we are witnessing in the number of deployed IoT devices.</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this growth continues, and in fact, I believe this growth will accelerate, we will soon have a trillion embedded devices that are going to be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14</a:t>
            </a:fld>
            <a:endParaRPr lang="sv-SE"/>
          </a:p>
        </p:txBody>
      </p:sp>
    </p:spTree>
    <p:extLst>
      <p:ext uri="{BB962C8B-B14F-4D97-AF65-F5344CB8AC3E}">
        <p14:creationId xmlns:p14="http://schemas.microsoft.com/office/powerpoint/2010/main" val="1367176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9D903D4-D1F1-A49C-B796-B6F840DA5569}"/>
              </a:ext>
            </a:extLst>
          </p:cNvPr>
          <p:cNvSpPr>
            <a:spLocks noGrp="1" noChangeArrowheads="1"/>
          </p:cNvSpPr>
          <p:nvPr>
            <p:ph type="sldNum" sz="quarter" idx="5"/>
          </p:nvPr>
        </p:nvSpPr>
        <p:spPr>
          <a:ln/>
        </p:spPr>
        <p:txBody>
          <a:bodyPr/>
          <a:lstStyle/>
          <a:p>
            <a:fld id="{31E84FBD-C0BD-C344-A8F4-D7E6A101848D}" type="slidenum">
              <a:rPr lang="en-US" altLang="en-US"/>
              <a:pPr/>
              <a:t>15</a:t>
            </a:fld>
            <a:endParaRPr lang="en-US" altLang="en-US"/>
          </a:p>
        </p:txBody>
      </p:sp>
      <p:sp>
        <p:nvSpPr>
          <p:cNvPr id="1377282" name="Rectangle 2">
            <a:extLst>
              <a:ext uri="{FF2B5EF4-FFF2-40B4-BE49-F238E27FC236}">
                <a16:creationId xmlns:a16="http://schemas.microsoft.com/office/drawing/2014/main" id="{85FCA049-8CCC-161D-D31B-48E4C85ECA74}"/>
              </a:ext>
            </a:extLst>
          </p:cNvPr>
          <p:cNvSpPr>
            <a:spLocks noGrp="1" noRot="1" noChangeAspect="1" noChangeArrowheads="1" noTextEdit="1"/>
          </p:cNvSpPr>
          <p:nvPr>
            <p:ph type="sldImg"/>
          </p:nvPr>
        </p:nvSpPr>
        <p:spPr>
          <a:xfrm>
            <a:off x="817563" y="922338"/>
            <a:ext cx="5681662" cy="3197225"/>
          </a:xfrm>
          <a:ln/>
        </p:spPr>
      </p:sp>
      <p:sp>
        <p:nvSpPr>
          <p:cNvPr id="1377283" name="Rectangle 3">
            <a:extLst>
              <a:ext uri="{FF2B5EF4-FFF2-40B4-BE49-F238E27FC236}">
                <a16:creationId xmlns:a16="http://schemas.microsoft.com/office/drawing/2014/main" id="{B9E985B3-F1B4-BA8E-18C7-19B40969775D}"/>
              </a:ext>
            </a:extLst>
          </p:cNvPr>
          <p:cNvSpPr>
            <a:spLocks noGrp="1" noChangeArrowheads="1"/>
          </p:cNvSpPr>
          <p:nvPr>
            <p:ph type="body" idx="1"/>
          </p:nvPr>
        </p:nvSpPr>
        <p:spPr>
          <a:xfrm>
            <a:off x="976313" y="4559300"/>
            <a:ext cx="5362575" cy="4321175"/>
          </a:xfrm>
        </p:spPr>
        <p:txBody>
          <a:bodyPr lIns="86001" tIns="43000" rIns="86001" bIns="43000"/>
          <a:lstStyle/>
          <a:p>
            <a:r>
              <a:rPr lang="en-US" altLang="en-US"/>
              <a:t>So if we look at the computing spectrum today, each of the classes exist simultaneously.  In a room we can put 100s of teraflops and many petabytes of computing.  </a:t>
            </a:r>
          </a:p>
          <a:p>
            <a:endParaRPr lang="en-US" altLang="en-US"/>
          </a:p>
          <a:p>
            <a:r>
              <a:rPr lang="en-US" altLang="en-US"/>
              <a:t>Our productivity, document preparation, and personal information management fits in our pocket and a new class is emerging that will provide a means of streaming information to and from the physical world like we have never seen before.</a:t>
            </a:r>
          </a:p>
        </p:txBody>
      </p:sp>
    </p:spTree>
    <p:extLst>
      <p:ext uri="{BB962C8B-B14F-4D97-AF65-F5344CB8AC3E}">
        <p14:creationId xmlns:p14="http://schemas.microsoft.com/office/powerpoint/2010/main" val="1171182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2151332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18</a:t>
            </a:fld>
            <a:endParaRPr lang="en-US"/>
          </a:p>
        </p:txBody>
      </p:sp>
    </p:spTree>
    <p:extLst>
      <p:ext uri="{BB962C8B-B14F-4D97-AF65-F5344CB8AC3E}">
        <p14:creationId xmlns:p14="http://schemas.microsoft.com/office/powerpoint/2010/main" val="228801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3821822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2424647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24</a:t>
            </a:fld>
            <a:endParaRPr lang="en-US"/>
          </a:p>
        </p:txBody>
      </p:sp>
    </p:spTree>
    <p:extLst>
      <p:ext uri="{BB962C8B-B14F-4D97-AF65-F5344CB8AC3E}">
        <p14:creationId xmlns:p14="http://schemas.microsoft.com/office/powerpoint/2010/main" val="3261570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483822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704316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03A7B-AED4-6355-AEA5-E88531157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F9FE3-6AEF-1D2B-195D-295EAA0C7A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70FC5-EFD5-9058-4362-26240CFA5B9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DBE3D1B2-01DA-CAD1-FFEC-41017F0FB1FB}"/>
              </a:ext>
            </a:extLst>
          </p:cNvPr>
          <p:cNvSpPr>
            <a:spLocks noGrp="1"/>
          </p:cNvSpPr>
          <p:nvPr>
            <p:ph type="sldNum" sz="quarter" idx="10"/>
          </p:nvPr>
        </p:nvSpPr>
        <p:spPr/>
        <p:txBody>
          <a:bodyPr/>
          <a:lstStyle/>
          <a:p>
            <a:fld id="{3075746C-E621-8E4B-8CC0-3BE97110A356}" type="slidenum">
              <a:rPr lang="en-US" smtClean="0"/>
              <a:t>26</a:t>
            </a:fld>
            <a:endParaRPr lang="en-US"/>
          </a:p>
        </p:txBody>
      </p:sp>
    </p:spTree>
    <p:extLst>
      <p:ext uri="{BB962C8B-B14F-4D97-AF65-F5344CB8AC3E}">
        <p14:creationId xmlns:p14="http://schemas.microsoft.com/office/powerpoint/2010/main" val="1509999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528D8-CADD-FF1F-F02D-24E5ABD17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74DBB3-5BCF-C509-60A6-69BDEECBD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3BC5C-02A0-8A88-3BC6-B9A430E3E745}"/>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BE35EC8B-B999-C043-2712-833E6DA0DFA1}"/>
              </a:ext>
            </a:extLst>
          </p:cNvPr>
          <p:cNvSpPr>
            <a:spLocks noGrp="1"/>
          </p:cNvSpPr>
          <p:nvPr>
            <p:ph type="sldNum" sz="quarter" idx="10"/>
          </p:nvPr>
        </p:nvSpPr>
        <p:spPr/>
        <p:txBody>
          <a:bodyPr/>
          <a:lstStyle/>
          <a:p>
            <a:fld id="{3075746C-E621-8E4B-8CC0-3BE97110A356}" type="slidenum">
              <a:rPr lang="en-US" smtClean="0"/>
              <a:t>27</a:t>
            </a:fld>
            <a:endParaRPr lang="en-US"/>
          </a:p>
        </p:txBody>
      </p:sp>
    </p:spTree>
    <p:extLst>
      <p:ext uri="{BB962C8B-B14F-4D97-AF65-F5344CB8AC3E}">
        <p14:creationId xmlns:p14="http://schemas.microsoft.com/office/powerpoint/2010/main" val="2088053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FC833-D901-F073-A361-9A048916E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37893-25EE-BE38-9661-C23CA9761C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9FDCA-003B-F995-1DFA-1D1494B5B9F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1BE34EE-8498-93B8-3BF3-E2E80FF51F16}"/>
              </a:ext>
            </a:extLst>
          </p:cNvPr>
          <p:cNvSpPr>
            <a:spLocks noGrp="1"/>
          </p:cNvSpPr>
          <p:nvPr>
            <p:ph type="sldNum" sz="quarter" idx="10"/>
          </p:nvPr>
        </p:nvSpPr>
        <p:spPr/>
        <p:txBody>
          <a:bodyPr/>
          <a:lstStyle/>
          <a:p>
            <a:fld id="{3075746C-E621-8E4B-8CC0-3BE97110A356}" type="slidenum">
              <a:rPr lang="en-US" smtClean="0"/>
              <a:t>28</a:t>
            </a:fld>
            <a:endParaRPr lang="en-US"/>
          </a:p>
        </p:txBody>
      </p:sp>
    </p:spTree>
    <p:extLst>
      <p:ext uri="{BB962C8B-B14F-4D97-AF65-F5344CB8AC3E}">
        <p14:creationId xmlns:p14="http://schemas.microsoft.com/office/powerpoint/2010/main" val="568923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29</a:t>
            </a:fld>
            <a:endParaRPr lang="en-US"/>
          </a:p>
        </p:txBody>
      </p:sp>
    </p:spTree>
    <p:extLst>
      <p:ext uri="{BB962C8B-B14F-4D97-AF65-F5344CB8AC3E}">
        <p14:creationId xmlns:p14="http://schemas.microsoft.com/office/powerpoint/2010/main" val="2367211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30</a:t>
            </a:fld>
            <a:endParaRPr lang="en-US"/>
          </a:p>
        </p:txBody>
      </p:sp>
    </p:spTree>
    <p:extLst>
      <p:ext uri="{BB962C8B-B14F-4D97-AF65-F5344CB8AC3E}">
        <p14:creationId xmlns:p14="http://schemas.microsoft.com/office/powerpoint/2010/main" val="817911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89563-0690-5EEB-B11B-3DDD89573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33942-762C-7E71-D90F-FE1B4B955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E6D47-44EE-CBCC-FE6A-780F7BDE9DE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F616203-8668-382E-B079-5765B87DCCE2}"/>
              </a:ext>
            </a:extLst>
          </p:cNvPr>
          <p:cNvSpPr>
            <a:spLocks noGrp="1"/>
          </p:cNvSpPr>
          <p:nvPr>
            <p:ph type="sldNum" sz="quarter" idx="10"/>
          </p:nvPr>
        </p:nvSpPr>
        <p:spPr/>
        <p:txBody>
          <a:bodyPr/>
          <a:lstStyle/>
          <a:p>
            <a:fld id="{3075746C-E621-8E4B-8CC0-3BE97110A356}" type="slidenum">
              <a:rPr lang="en-US" smtClean="0"/>
              <a:t>31</a:t>
            </a:fld>
            <a:endParaRPr lang="en-US"/>
          </a:p>
        </p:txBody>
      </p:sp>
    </p:spTree>
    <p:extLst>
      <p:ext uri="{BB962C8B-B14F-4D97-AF65-F5344CB8AC3E}">
        <p14:creationId xmlns:p14="http://schemas.microsoft.com/office/powerpoint/2010/main" val="1362293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5E701-BE84-B6EC-862D-D83B18524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6C5026-E860-8104-64D2-4B34BB9BD1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A255C-C150-711D-69C5-20BF3DF0EB9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C0F9C509-7D90-38CF-D7EC-F20F72A46A2D}"/>
              </a:ext>
            </a:extLst>
          </p:cNvPr>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1971902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B424D-2A74-6D23-D00C-7618330C5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90473-EDC0-6160-FFC9-2DC497D3B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F6D02-BDE5-44D6-509B-EC52D9CB129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28D08A1-EDFC-9A84-836C-53DE5EBAAF9F}"/>
              </a:ext>
            </a:extLst>
          </p:cNvPr>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782374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D46FB-4DEB-7963-3557-6C336BC1E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0F7C0F-F34D-9A92-ABF2-6C5F4B988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8E676-946C-E8B1-FEBE-CF925F3862D9}"/>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AADA998-4E51-C3DB-EF15-14E4F9610413}"/>
              </a:ext>
            </a:extLst>
          </p:cNvPr>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899248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03196-97E7-5F74-D506-A0E09C12E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DEAFB-834A-19FF-F4BC-FA949870E7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F8FDD-78E2-D231-3492-2518B2F69D56}"/>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0A1265B-298B-24C5-51B8-D4EA66A879FB}"/>
              </a:ext>
            </a:extLst>
          </p:cNvPr>
          <p:cNvSpPr>
            <a:spLocks noGrp="1"/>
          </p:cNvSpPr>
          <p:nvPr>
            <p:ph type="sldNum" sz="quarter" idx="10"/>
          </p:nvPr>
        </p:nvSpPr>
        <p:spPr/>
        <p:txBody>
          <a:bodyPr/>
          <a:lstStyle/>
          <a:p>
            <a:fld id="{3075746C-E621-8E4B-8CC0-3BE97110A356}" type="slidenum">
              <a:rPr lang="en-US" smtClean="0"/>
              <a:t>35</a:t>
            </a:fld>
            <a:endParaRPr lang="en-US"/>
          </a:p>
        </p:txBody>
      </p:sp>
    </p:spTree>
    <p:extLst>
      <p:ext uri="{BB962C8B-B14F-4D97-AF65-F5344CB8AC3E}">
        <p14:creationId xmlns:p14="http://schemas.microsoft.com/office/powerpoint/2010/main" val="2467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AF7B-A879-2009-DB76-2E041AB1B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B6455-C69F-108D-8D44-77E79D606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F9746-F3D5-E57F-857C-00F709FD0761}"/>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AFEAAB2-D3CE-0CEE-4BAF-5A8C578247E8}"/>
              </a:ext>
            </a:extLst>
          </p:cNvPr>
          <p:cNvSpPr>
            <a:spLocks noGrp="1"/>
          </p:cNvSpPr>
          <p:nvPr>
            <p:ph type="sldNum" sz="quarter" idx="10"/>
          </p:nvPr>
        </p:nvSpPr>
        <p:spPr/>
        <p:txBody>
          <a:bodyPr/>
          <a:lstStyle/>
          <a:p>
            <a:fld id="{3075746C-E621-8E4B-8CC0-3BE97110A356}" type="slidenum">
              <a:rPr lang="en-US" smtClean="0"/>
              <a:t>36</a:t>
            </a:fld>
            <a:endParaRPr lang="en-US"/>
          </a:p>
        </p:txBody>
      </p:sp>
    </p:spTree>
    <p:extLst>
      <p:ext uri="{BB962C8B-B14F-4D97-AF65-F5344CB8AC3E}">
        <p14:creationId xmlns:p14="http://schemas.microsoft.com/office/powerpoint/2010/main" val="3516419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716D6-F48D-2B8D-DF79-758049D3E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22AEA-C8CA-E2BC-F88A-372714DF6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2D3BF-BB83-1482-1336-4CC367B0A6AB}"/>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5D72E9C8-5DBB-8B25-6FB5-A18A388916A1}"/>
              </a:ext>
            </a:extLst>
          </p:cNvPr>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1861457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F60E1-8477-201A-468E-B0D20B540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B3296-2F9E-DFD8-1F2D-F182C62AD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05893-B5EC-617B-5D71-CD433B6C6CA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99480A0-C510-D847-530D-0C7C705D1EA8}"/>
              </a:ext>
            </a:extLst>
          </p:cNvPr>
          <p:cNvSpPr>
            <a:spLocks noGrp="1"/>
          </p:cNvSpPr>
          <p:nvPr>
            <p:ph type="sldNum" sz="quarter" idx="10"/>
          </p:nvPr>
        </p:nvSpPr>
        <p:spPr/>
        <p:txBody>
          <a:bodyPr/>
          <a:lstStyle/>
          <a:p>
            <a:fld id="{3075746C-E621-8E4B-8CC0-3BE97110A356}" type="slidenum">
              <a:rPr lang="en-US" smtClean="0"/>
              <a:t>38</a:t>
            </a:fld>
            <a:endParaRPr lang="en-US"/>
          </a:p>
        </p:txBody>
      </p:sp>
    </p:spTree>
    <p:extLst>
      <p:ext uri="{BB962C8B-B14F-4D97-AF65-F5344CB8AC3E}">
        <p14:creationId xmlns:p14="http://schemas.microsoft.com/office/powerpoint/2010/main" val="3516739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EE548-2FE4-C2BD-CD10-B60FF6793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A3BBD-DB62-E755-C4BD-4DD3E2E792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9026E-580E-B354-ED50-F8BAB0A98B3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A4263F0-271D-EDBE-6902-51D3021234FD}"/>
              </a:ext>
            </a:extLst>
          </p:cNvPr>
          <p:cNvSpPr>
            <a:spLocks noGrp="1"/>
          </p:cNvSpPr>
          <p:nvPr>
            <p:ph type="sldNum" sz="quarter" idx="10"/>
          </p:nvPr>
        </p:nvSpPr>
        <p:spPr/>
        <p:txBody>
          <a:bodyPr/>
          <a:lstStyle/>
          <a:p>
            <a:fld id="{3075746C-E621-8E4B-8CC0-3BE97110A356}" type="slidenum">
              <a:rPr lang="en-US" smtClean="0"/>
              <a:t>39</a:t>
            </a:fld>
            <a:endParaRPr lang="en-US"/>
          </a:p>
        </p:txBody>
      </p:sp>
    </p:spTree>
    <p:extLst>
      <p:ext uri="{BB962C8B-B14F-4D97-AF65-F5344CB8AC3E}">
        <p14:creationId xmlns:p14="http://schemas.microsoft.com/office/powerpoint/2010/main" val="3865301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7CC8-CEDB-0B14-410E-2EAC07C84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0196D-2FF9-2241-92CC-CAA0B4B25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08CD54-FAC6-E6B8-820A-3B97D26A406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FA4017-4417-6BF2-5BFE-41AC1CBDA56E}"/>
              </a:ext>
            </a:extLst>
          </p:cNvPr>
          <p:cNvSpPr>
            <a:spLocks noGrp="1"/>
          </p:cNvSpPr>
          <p:nvPr>
            <p:ph type="sldNum" sz="quarter" idx="10"/>
          </p:nvPr>
        </p:nvSpPr>
        <p:spPr/>
        <p:txBody>
          <a:bodyPr/>
          <a:lstStyle/>
          <a:p>
            <a:fld id="{3075746C-E621-8E4B-8CC0-3BE97110A356}" type="slidenum">
              <a:rPr lang="en-US" smtClean="0"/>
              <a:t>40</a:t>
            </a:fld>
            <a:endParaRPr lang="en-US"/>
          </a:p>
        </p:txBody>
      </p:sp>
    </p:spTree>
    <p:extLst>
      <p:ext uri="{BB962C8B-B14F-4D97-AF65-F5344CB8AC3E}">
        <p14:creationId xmlns:p14="http://schemas.microsoft.com/office/powerpoint/2010/main" val="3816849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70B1-6879-A99A-70D5-77A8535FF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0ABC2-A661-E972-679B-1EDE043E0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803E6-D7D5-6D55-31D0-E4D347C5CAB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5956E35-76C2-8A47-7564-E3F532A9B369}"/>
              </a:ext>
            </a:extLst>
          </p:cNvPr>
          <p:cNvSpPr>
            <a:spLocks noGrp="1"/>
          </p:cNvSpPr>
          <p:nvPr>
            <p:ph type="sldNum" sz="quarter" idx="10"/>
          </p:nvPr>
        </p:nvSpPr>
        <p:spPr/>
        <p:txBody>
          <a:bodyPr/>
          <a:lstStyle/>
          <a:p>
            <a:fld id="{3075746C-E621-8E4B-8CC0-3BE97110A356}" type="slidenum">
              <a:rPr lang="en-US" smtClean="0"/>
              <a:t>41</a:t>
            </a:fld>
            <a:endParaRPr lang="en-US"/>
          </a:p>
        </p:txBody>
      </p:sp>
    </p:spTree>
    <p:extLst>
      <p:ext uri="{BB962C8B-B14F-4D97-AF65-F5344CB8AC3E}">
        <p14:creationId xmlns:p14="http://schemas.microsoft.com/office/powerpoint/2010/main" val="1198644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C3689-A7ED-CACD-8C20-5D7BA3942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7CD79-9B11-A3A2-0739-8ACC6915C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FD99D9-C3D8-2D8F-A957-94E12894B5D6}"/>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2303A1B-E1C7-68EE-63B3-AC331A122D1F}"/>
              </a:ext>
            </a:extLst>
          </p:cNvPr>
          <p:cNvSpPr>
            <a:spLocks noGrp="1"/>
          </p:cNvSpPr>
          <p:nvPr>
            <p:ph type="sldNum" sz="quarter" idx="10"/>
          </p:nvPr>
        </p:nvSpPr>
        <p:spPr/>
        <p:txBody>
          <a:bodyPr/>
          <a:lstStyle/>
          <a:p>
            <a:fld id="{3075746C-E621-8E4B-8CC0-3BE97110A356}" type="slidenum">
              <a:rPr lang="en-US" smtClean="0"/>
              <a:t>42</a:t>
            </a:fld>
            <a:endParaRPr lang="en-US"/>
          </a:p>
        </p:txBody>
      </p:sp>
    </p:spTree>
    <p:extLst>
      <p:ext uri="{BB962C8B-B14F-4D97-AF65-F5344CB8AC3E}">
        <p14:creationId xmlns:p14="http://schemas.microsoft.com/office/powerpoint/2010/main" val="589586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489C-4C5E-0B9F-1F8F-F1B886997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75554C-2058-54EC-CBBF-93CDE57E6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AE965-4B91-C47A-E5C8-A65BB08E0382}"/>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CAABFDA-C03A-A5B5-56A1-EA8085E41261}"/>
              </a:ext>
            </a:extLst>
          </p:cNvPr>
          <p:cNvSpPr>
            <a:spLocks noGrp="1"/>
          </p:cNvSpPr>
          <p:nvPr>
            <p:ph type="sldNum" sz="quarter" idx="10"/>
          </p:nvPr>
        </p:nvSpPr>
        <p:spPr/>
        <p:txBody>
          <a:bodyPr/>
          <a:lstStyle/>
          <a:p>
            <a:fld id="{3075746C-E621-8E4B-8CC0-3BE97110A356}" type="slidenum">
              <a:rPr lang="en-US" smtClean="0"/>
              <a:t>43</a:t>
            </a:fld>
            <a:endParaRPr lang="en-US"/>
          </a:p>
        </p:txBody>
      </p:sp>
    </p:spTree>
    <p:extLst>
      <p:ext uri="{BB962C8B-B14F-4D97-AF65-F5344CB8AC3E}">
        <p14:creationId xmlns:p14="http://schemas.microsoft.com/office/powerpoint/2010/main" val="4156486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9839-C32F-5C0A-6FCE-C436F3962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2CF22-2A63-EB7C-D2DF-4B25EED82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F4120-BBB7-E8D7-F7A0-ED8EEDF51A3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C012678-C823-FDCC-BD24-B12FA0F58CD6}"/>
              </a:ext>
            </a:extLst>
          </p:cNvPr>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3338516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45</a:t>
            </a:fld>
            <a:endParaRPr lang="en-US"/>
          </a:p>
        </p:txBody>
      </p:sp>
    </p:spTree>
    <p:extLst>
      <p:ext uri="{BB962C8B-B14F-4D97-AF65-F5344CB8AC3E}">
        <p14:creationId xmlns:p14="http://schemas.microsoft.com/office/powerpoint/2010/main" val="331640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1843677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46</a:t>
            </a:fld>
            <a:endParaRPr lang="en-US"/>
          </a:p>
        </p:txBody>
      </p:sp>
    </p:spTree>
    <p:extLst>
      <p:ext uri="{BB962C8B-B14F-4D97-AF65-F5344CB8AC3E}">
        <p14:creationId xmlns:p14="http://schemas.microsoft.com/office/powerpoint/2010/main" val="2690871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F082-B6A4-8E26-BA6F-2572673421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E9429-F180-3861-6680-23F319CC67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D1EFA-0BC2-DA21-857A-441B6B681CB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77EB0E19-C8D8-526E-95E2-44F43AAD2127}"/>
              </a:ext>
            </a:extLst>
          </p:cNvPr>
          <p:cNvSpPr>
            <a:spLocks noGrp="1"/>
          </p:cNvSpPr>
          <p:nvPr>
            <p:ph type="sldNum" sz="quarter" idx="10"/>
          </p:nvPr>
        </p:nvSpPr>
        <p:spPr/>
        <p:txBody>
          <a:bodyPr/>
          <a:lstStyle/>
          <a:p>
            <a:fld id="{3075746C-E621-8E4B-8CC0-3BE97110A356}" type="slidenum">
              <a:rPr lang="en-US" smtClean="0"/>
              <a:t>47</a:t>
            </a:fld>
            <a:endParaRPr lang="en-US"/>
          </a:p>
        </p:txBody>
      </p:sp>
    </p:spTree>
    <p:extLst>
      <p:ext uri="{BB962C8B-B14F-4D97-AF65-F5344CB8AC3E}">
        <p14:creationId xmlns:p14="http://schemas.microsoft.com/office/powerpoint/2010/main" val="3862267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48</a:t>
            </a:fld>
            <a:endParaRPr lang="en-US"/>
          </a:p>
        </p:txBody>
      </p:sp>
    </p:spTree>
    <p:extLst>
      <p:ext uri="{BB962C8B-B14F-4D97-AF65-F5344CB8AC3E}">
        <p14:creationId xmlns:p14="http://schemas.microsoft.com/office/powerpoint/2010/main" val="4030308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2899368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C27F-C7FD-6F2D-0A8C-7F17022D7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7C809-6863-C116-6D2D-A99E6E649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84EB2-8049-612E-3DF7-8B4BD1AF0AD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8DC19AB-DBF5-EA58-69D7-D7D1DE8721FB}"/>
              </a:ext>
            </a:extLst>
          </p:cNvPr>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4137492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ADEF-5EFE-5614-2F4F-C7512AEE4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749C2-B158-3BBF-8EA3-FC0966B6B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77A46-98D4-EC9F-D5D2-80D2983A2BC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4E559B2-BAA4-68ED-1BA6-C8543DFBA142}"/>
              </a:ext>
            </a:extLst>
          </p:cNvPr>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2522985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BAE5A-EF36-CCAC-EAC5-BBC213E22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A5C315-9264-2765-5613-1372B4788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66486-EFBB-BA9A-875F-38DC3806F321}"/>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05314D-04A7-5479-8B55-08F84C6BA170}"/>
              </a:ext>
            </a:extLst>
          </p:cNvPr>
          <p:cNvSpPr>
            <a:spLocks noGrp="1"/>
          </p:cNvSpPr>
          <p:nvPr>
            <p:ph type="sldNum" sz="quarter" idx="10"/>
          </p:nvPr>
        </p:nvSpPr>
        <p:spPr/>
        <p:txBody>
          <a:bodyPr/>
          <a:lstStyle/>
          <a:p>
            <a:fld id="{3075746C-E621-8E4B-8CC0-3BE97110A356}" type="slidenum">
              <a:rPr lang="en-US" smtClean="0"/>
              <a:t>52</a:t>
            </a:fld>
            <a:endParaRPr lang="en-US"/>
          </a:p>
        </p:txBody>
      </p:sp>
    </p:spTree>
    <p:extLst>
      <p:ext uri="{BB962C8B-B14F-4D97-AF65-F5344CB8AC3E}">
        <p14:creationId xmlns:p14="http://schemas.microsoft.com/office/powerpoint/2010/main" val="3379418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2C54D-12BB-AF0C-0C91-571915B65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E9F1F-A05B-AAA9-F324-75C2BD1DF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3D530-9C15-0705-3573-8C9CAA46CC1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3B6435C-B3CE-C106-916E-BF6DD32B709E}"/>
              </a:ext>
            </a:extLst>
          </p:cNvPr>
          <p:cNvSpPr>
            <a:spLocks noGrp="1"/>
          </p:cNvSpPr>
          <p:nvPr>
            <p:ph type="sldNum" sz="quarter" idx="10"/>
          </p:nvPr>
        </p:nvSpPr>
        <p:spPr/>
        <p:txBody>
          <a:bodyPr/>
          <a:lstStyle/>
          <a:p>
            <a:fld id="{3075746C-E621-8E4B-8CC0-3BE97110A356}" type="slidenum">
              <a:rPr lang="en-US" smtClean="0"/>
              <a:t>53</a:t>
            </a:fld>
            <a:endParaRPr lang="en-US"/>
          </a:p>
        </p:txBody>
      </p:sp>
    </p:spTree>
    <p:extLst>
      <p:ext uri="{BB962C8B-B14F-4D97-AF65-F5344CB8AC3E}">
        <p14:creationId xmlns:p14="http://schemas.microsoft.com/office/powerpoint/2010/main" val="1252640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7E59F-6307-05BB-0A06-80A7FE885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AAA11-6D25-8A87-FAFA-2F070FE37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3CAB9-0179-0149-5481-4B0CB931E23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EAE9B0A-BF66-61B2-8893-D439540634B8}"/>
              </a:ext>
            </a:extLst>
          </p:cNvPr>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40320222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58827-6554-5EE9-3F12-A049B9A7C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C93A1-1EAF-AC35-7B3E-2737A038F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471DB-4D2A-46CC-67ED-5FF6866FA42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E45FE07-2265-C8FB-0BDC-CA25431F33A7}"/>
              </a:ext>
            </a:extLst>
          </p:cNvPr>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336511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3477511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p:spPr>
        <p:txBody>
          <a:bodyPr/>
          <a:lstStyle/>
          <a:p>
            <a:fld id="{B57E3CF2-2892-4D14-90D0-E806628FEB40}" type="slidenum">
              <a:rPr lang="en-US"/>
              <a:pPr/>
              <a:t>62</a:t>
            </a:fld>
            <a:endParaRPr lang="en-US"/>
          </a:p>
        </p:txBody>
      </p:sp>
      <p:sp>
        <p:nvSpPr>
          <p:cNvPr id="66563"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0926217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E12A-1D67-D300-6ED2-D6AF19AB8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03C40-7574-68DB-8444-15BD3E67AE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DF0166-D818-FCC8-26A6-F11CA3AFCB2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0C601551-DF54-45A6-DE43-29A96EA8A5BA}"/>
              </a:ext>
            </a:extLst>
          </p:cNvPr>
          <p:cNvSpPr>
            <a:spLocks noGrp="1"/>
          </p:cNvSpPr>
          <p:nvPr>
            <p:ph type="sldNum" sz="quarter" idx="10"/>
          </p:nvPr>
        </p:nvSpPr>
        <p:spPr/>
        <p:txBody>
          <a:bodyPr/>
          <a:lstStyle/>
          <a:p>
            <a:fld id="{3075746C-E621-8E4B-8CC0-3BE97110A356}" type="slidenum">
              <a:rPr lang="en-US" smtClean="0"/>
              <a:t>63</a:t>
            </a:fld>
            <a:endParaRPr lang="en-US"/>
          </a:p>
        </p:txBody>
      </p:sp>
    </p:spTree>
    <p:extLst>
      <p:ext uri="{BB962C8B-B14F-4D97-AF65-F5344CB8AC3E}">
        <p14:creationId xmlns:p14="http://schemas.microsoft.com/office/powerpoint/2010/main" val="38247108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70</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542887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p:nvPr>
        </p:nvSpPr>
        <p:spPr>
          <a:noFill/>
        </p:spPr>
        <p:txBody>
          <a:bodyPr/>
          <a:lstStyle/>
          <a:p>
            <a:fld id="{D7FE1250-01BA-40D3-BBBB-88CD6E5DA476}" type="slidenum">
              <a:rPr lang="en-US"/>
              <a:pPr/>
              <a:t>72</a:t>
            </a:fld>
            <a:endParaRPr lang="en-US"/>
          </a:p>
        </p:txBody>
      </p:sp>
      <p:sp>
        <p:nvSpPr>
          <p:cNvPr id="73731"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277424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13EF023-96FD-D984-A30F-2CD39FDFAC20}"/>
            </a:ext>
          </a:extLst>
        </p:cNvPr>
        <p:cNvGrpSpPr/>
        <p:nvPr/>
      </p:nvGrpSpPr>
      <p:grpSpPr>
        <a:xfrm>
          <a:off x="0" y="0"/>
          <a:ext cx="0" cy="0"/>
          <a:chOff x="0" y="0"/>
          <a:chExt cx="0" cy="0"/>
        </a:xfrm>
      </p:grpSpPr>
      <p:sp>
        <p:nvSpPr>
          <p:cNvPr id="73730" name="Rectangle 7">
            <a:extLst>
              <a:ext uri="{FF2B5EF4-FFF2-40B4-BE49-F238E27FC236}">
                <a16:creationId xmlns:a16="http://schemas.microsoft.com/office/drawing/2014/main" id="{D20DD86A-A5DA-36A4-55E5-F2E8249476AE}"/>
              </a:ext>
            </a:extLst>
          </p:cNvPr>
          <p:cNvSpPr>
            <a:spLocks noGrp="1" noChangeArrowheads="1"/>
          </p:cNvSpPr>
          <p:nvPr>
            <p:ph type="sldNum" sz="quarter"/>
          </p:nvPr>
        </p:nvSpPr>
        <p:spPr>
          <a:noFill/>
        </p:spPr>
        <p:txBody>
          <a:bodyPr/>
          <a:lstStyle/>
          <a:p>
            <a:fld id="{D7FE1250-01BA-40D3-BBBB-88CD6E5DA476}" type="slidenum">
              <a:rPr lang="en-US"/>
              <a:pPr/>
              <a:t>73</a:t>
            </a:fld>
            <a:endParaRPr lang="en-US"/>
          </a:p>
        </p:txBody>
      </p:sp>
      <p:sp>
        <p:nvSpPr>
          <p:cNvPr id="73731" name="Text Box 1">
            <a:extLst>
              <a:ext uri="{FF2B5EF4-FFF2-40B4-BE49-F238E27FC236}">
                <a16:creationId xmlns:a16="http://schemas.microsoft.com/office/drawing/2014/main" id="{D9F62CE5-B78E-76A7-328A-3F6276DAC924}"/>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a:extLst>
              <a:ext uri="{FF2B5EF4-FFF2-40B4-BE49-F238E27FC236}">
                <a16:creationId xmlns:a16="http://schemas.microsoft.com/office/drawing/2014/main" id="{9569D6EF-450C-E6D4-9E8F-6146E39D23FD}"/>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3891743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DE011A1-8F1E-C284-2365-FB5C139E972B}"/>
            </a:ext>
          </a:extLst>
        </p:cNvPr>
        <p:cNvGrpSpPr/>
        <p:nvPr/>
      </p:nvGrpSpPr>
      <p:grpSpPr>
        <a:xfrm>
          <a:off x="0" y="0"/>
          <a:ext cx="0" cy="0"/>
          <a:chOff x="0" y="0"/>
          <a:chExt cx="0" cy="0"/>
        </a:xfrm>
      </p:grpSpPr>
      <p:sp>
        <p:nvSpPr>
          <p:cNvPr id="73730" name="Rectangle 7">
            <a:extLst>
              <a:ext uri="{FF2B5EF4-FFF2-40B4-BE49-F238E27FC236}">
                <a16:creationId xmlns:a16="http://schemas.microsoft.com/office/drawing/2014/main" id="{DE0C40E7-3E42-DE59-F03E-2596F370B524}"/>
              </a:ext>
            </a:extLst>
          </p:cNvPr>
          <p:cNvSpPr>
            <a:spLocks noGrp="1" noChangeArrowheads="1"/>
          </p:cNvSpPr>
          <p:nvPr>
            <p:ph type="sldNum" sz="quarter"/>
          </p:nvPr>
        </p:nvSpPr>
        <p:spPr>
          <a:noFill/>
        </p:spPr>
        <p:txBody>
          <a:bodyPr/>
          <a:lstStyle/>
          <a:p>
            <a:fld id="{D7FE1250-01BA-40D3-BBBB-88CD6E5DA476}" type="slidenum">
              <a:rPr lang="en-US"/>
              <a:pPr/>
              <a:t>74</a:t>
            </a:fld>
            <a:endParaRPr lang="en-US"/>
          </a:p>
        </p:txBody>
      </p:sp>
      <p:sp>
        <p:nvSpPr>
          <p:cNvPr id="73731" name="Text Box 1">
            <a:extLst>
              <a:ext uri="{FF2B5EF4-FFF2-40B4-BE49-F238E27FC236}">
                <a16:creationId xmlns:a16="http://schemas.microsoft.com/office/drawing/2014/main" id="{6F16150D-4097-30CE-D04D-4CA55036CD55}"/>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a:extLst>
              <a:ext uri="{FF2B5EF4-FFF2-40B4-BE49-F238E27FC236}">
                <a16:creationId xmlns:a16="http://schemas.microsoft.com/office/drawing/2014/main" id="{25BB7B9A-FFFB-AFEE-8000-A6044DB8DD65}"/>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819767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4060281-0202-BDFD-3B55-993D0293C52F}"/>
            </a:ext>
          </a:extLst>
        </p:cNvPr>
        <p:cNvGrpSpPr/>
        <p:nvPr/>
      </p:nvGrpSpPr>
      <p:grpSpPr>
        <a:xfrm>
          <a:off x="0" y="0"/>
          <a:ext cx="0" cy="0"/>
          <a:chOff x="0" y="0"/>
          <a:chExt cx="0" cy="0"/>
        </a:xfrm>
      </p:grpSpPr>
      <p:sp>
        <p:nvSpPr>
          <p:cNvPr id="73730" name="Rectangle 7">
            <a:extLst>
              <a:ext uri="{FF2B5EF4-FFF2-40B4-BE49-F238E27FC236}">
                <a16:creationId xmlns:a16="http://schemas.microsoft.com/office/drawing/2014/main" id="{16B5A1BF-66C0-B8EE-7C70-DF28B168AF94}"/>
              </a:ext>
            </a:extLst>
          </p:cNvPr>
          <p:cNvSpPr>
            <a:spLocks noGrp="1" noChangeArrowheads="1"/>
          </p:cNvSpPr>
          <p:nvPr>
            <p:ph type="sldNum" sz="quarter"/>
          </p:nvPr>
        </p:nvSpPr>
        <p:spPr>
          <a:noFill/>
        </p:spPr>
        <p:txBody>
          <a:bodyPr/>
          <a:lstStyle/>
          <a:p>
            <a:fld id="{D7FE1250-01BA-40D3-BBBB-88CD6E5DA476}" type="slidenum">
              <a:rPr lang="en-US"/>
              <a:pPr/>
              <a:t>75</a:t>
            </a:fld>
            <a:endParaRPr lang="en-US"/>
          </a:p>
        </p:txBody>
      </p:sp>
      <p:sp>
        <p:nvSpPr>
          <p:cNvPr id="73731" name="Text Box 1">
            <a:extLst>
              <a:ext uri="{FF2B5EF4-FFF2-40B4-BE49-F238E27FC236}">
                <a16:creationId xmlns:a16="http://schemas.microsoft.com/office/drawing/2014/main" id="{2E774C40-847E-BF7F-F180-92A6953BC533}"/>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a:extLst>
              <a:ext uri="{FF2B5EF4-FFF2-40B4-BE49-F238E27FC236}">
                <a16:creationId xmlns:a16="http://schemas.microsoft.com/office/drawing/2014/main" id="{712AFBD5-3F6D-2A93-E00A-26D458B51E8C}"/>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714111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1DFD03A-BA38-F641-DDFB-C40BF92AA5F8}"/>
            </a:ext>
          </a:extLst>
        </p:cNvPr>
        <p:cNvGrpSpPr/>
        <p:nvPr/>
      </p:nvGrpSpPr>
      <p:grpSpPr>
        <a:xfrm>
          <a:off x="0" y="0"/>
          <a:ext cx="0" cy="0"/>
          <a:chOff x="0" y="0"/>
          <a:chExt cx="0" cy="0"/>
        </a:xfrm>
      </p:grpSpPr>
      <p:sp>
        <p:nvSpPr>
          <p:cNvPr id="73730" name="Rectangle 7">
            <a:extLst>
              <a:ext uri="{FF2B5EF4-FFF2-40B4-BE49-F238E27FC236}">
                <a16:creationId xmlns:a16="http://schemas.microsoft.com/office/drawing/2014/main" id="{C90F077F-9F68-7031-048A-AAF123F45E64}"/>
              </a:ext>
            </a:extLst>
          </p:cNvPr>
          <p:cNvSpPr>
            <a:spLocks noGrp="1" noChangeArrowheads="1"/>
          </p:cNvSpPr>
          <p:nvPr>
            <p:ph type="sldNum" sz="quarter"/>
          </p:nvPr>
        </p:nvSpPr>
        <p:spPr>
          <a:noFill/>
        </p:spPr>
        <p:txBody>
          <a:bodyPr/>
          <a:lstStyle/>
          <a:p>
            <a:fld id="{D7FE1250-01BA-40D3-BBBB-88CD6E5DA476}" type="slidenum">
              <a:rPr lang="en-US"/>
              <a:pPr/>
              <a:t>76</a:t>
            </a:fld>
            <a:endParaRPr lang="en-US"/>
          </a:p>
        </p:txBody>
      </p:sp>
      <p:sp>
        <p:nvSpPr>
          <p:cNvPr id="73731" name="Text Box 1">
            <a:extLst>
              <a:ext uri="{FF2B5EF4-FFF2-40B4-BE49-F238E27FC236}">
                <a16:creationId xmlns:a16="http://schemas.microsoft.com/office/drawing/2014/main" id="{6BD46DDE-49E5-675A-8D66-26F79989F28F}"/>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a:extLst>
              <a:ext uri="{FF2B5EF4-FFF2-40B4-BE49-F238E27FC236}">
                <a16:creationId xmlns:a16="http://schemas.microsoft.com/office/drawing/2014/main" id="{382CA3D4-0B41-943F-A05C-397D9797A796}"/>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4027694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5C1AE3A-44DA-97A7-5BBA-C330A2591FB5}"/>
            </a:ext>
          </a:extLst>
        </p:cNvPr>
        <p:cNvGrpSpPr/>
        <p:nvPr/>
      </p:nvGrpSpPr>
      <p:grpSpPr>
        <a:xfrm>
          <a:off x="0" y="0"/>
          <a:ext cx="0" cy="0"/>
          <a:chOff x="0" y="0"/>
          <a:chExt cx="0" cy="0"/>
        </a:xfrm>
      </p:grpSpPr>
      <p:sp>
        <p:nvSpPr>
          <p:cNvPr id="73730" name="Rectangle 7">
            <a:extLst>
              <a:ext uri="{FF2B5EF4-FFF2-40B4-BE49-F238E27FC236}">
                <a16:creationId xmlns:a16="http://schemas.microsoft.com/office/drawing/2014/main" id="{213644D6-9E30-15C0-9D82-CB908662915C}"/>
              </a:ext>
            </a:extLst>
          </p:cNvPr>
          <p:cNvSpPr>
            <a:spLocks noGrp="1" noChangeArrowheads="1"/>
          </p:cNvSpPr>
          <p:nvPr>
            <p:ph type="sldNum" sz="quarter"/>
          </p:nvPr>
        </p:nvSpPr>
        <p:spPr>
          <a:noFill/>
        </p:spPr>
        <p:txBody>
          <a:bodyPr/>
          <a:lstStyle/>
          <a:p>
            <a:fld id="{D7FE1250-01BA-40D3-BBBB-88CD6E5DA476}" type="slidenum">
              <a:rPr lang="en-US"/>
              <a:pPr/>
              <a:t>77</a:t>
            </a:fld>
            <a:endParaRPr lang="en-US"/>
          </a:p>
        </p:txBody>
      </p:sp>
      <p:sp>
        <p:nvSpPr>
          <p:cNvPr id="73731" name="Text Box 1">
            <a:extLst>
              <a:ext uri="{FF2B5EF4-FFF2-40B4-BE49-F238E27FC236}">
                <a16:creationId xmlns:a16="http://schemas.microsoft.com/office/drawing/2014/main" id="{4ADEC6F1-A623-BC44-7504-60A2AF52C219}"/>
              </a:ext>
            </a:extLst>
          </p:cNvPr>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a:extLst>
              <a:ext uri="{FF2B5EF4-FFF2-40B4-BE49-F238E27FC236}">
                <a16:creationId xmlns:a16="http://schemas.microsoft.com/office/drawing/2014/main" id="{BA97AE4C-B208-7F08-2A86-C8DB767E08A8}"/>
              </a:ext>
            </a:extLst>
          </p:cNvPr>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8675706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0AB3-81E4-FF77-BF17-FC38B9394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70FCF-0EBA-41D9-F51B-31CB8FD4B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8EBCDB-DCE3-78E7-F8C9-B5D67ABA5BE2}"/>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CFECB1-9DF1-EF06-B5A8-1F8366D1A44C}"/>
              </a:ext>
            </a:extLst>
          </p:cNvPr>
          <p:cNvSpPr>
            <a:spLocks noGrp="1"/>
          </p:cNvSpPr>
          <p:nvPr>
            <p:ph type="sldNum" sz="quarter" idx="10"/>
          </p:nvPr>
        </p:nvSpPr>
        <p:spPr/>
        <p:txBody>
          <a:bodyPr/>
          <a:lstStyle/>
          <a:p>
            <a:fld id="{3075746C-E621-8E4B-8CC0-3BE97110A356}" type="slidenum">
              <a:rPr lang="en-US" smtClean="0"/>
              <a:t>78</a:t>
            </a:fld>
            <a:endParaRPr lang="en-US"/>
          </a:p>
        </p:txBody>
      </p:sp>
    </p:spTree>
    <p:extLst>
      <p:ext uri="{BB962C8B-B14F-4D97-AF65-F5344CB8AC3E}">
        <p14:creationId xmlns:p14="http://schemas.microsoft.com/office/powerpoint/2010/main" val="360706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718139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79</a:t>
            </a:fld>
            <a:endParaRPr lang="en-US"/>
          </a:p>
        </p:txBody>
      </p:sp>
    </p:spTree>
    <p:extLst>
      <p:ext uri="{BB962C8B-B14F-4D97-AF65-F5344CB8AC3E}">
        <p14:creationId xmlns:p14="http://schemas.microsoft.com/office/powerpoint/2010/main" val="823988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80</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315653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0000D-8570-C343-AABA-BA4C9478C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46C8F-744C-5993-AC55-74050C98C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832DE-0F26-E2E7-6C78-9C8C40DE4FBD}"/>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F51C23A-3109-B8B8-98FA-465F324FC4AC}"/>
              </a:ext>
            </a:extLst>
          </p:cNvPr>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3705628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64A28-9493-30F9-147E-F19ACBA0CE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40EE1-9C5F-A2AE-FF81-D23A7A3961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91F7F-80BC-01C9-DF4F-B93CBFC9318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0F97125B-5BB1-636F-F08E-05FDD8EF7272}"/>
              </a:ext>
            </a:extLst>
          </p:cNvPr>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309250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2024-01-26</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2024-01-26</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2024-01-26</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2024-01-26</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2024-01-26</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2024-01-26</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2024-01-26</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2024-01-26</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2024-01-26</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2024-01-26</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2024-01-26</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2024-01-26</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28.png"/><Relationship Id="rId21" Type="http://schemas.openxmlformats.org/officeDocument/2006/relationships/tags" Target="../tags/tag21.xml"/><Relationship Id="rId34" Type="http://schemas.openxmlformats.org/officeDocument/2006/relationships/notesSlide" Target="../notesSlides/notesSlide15.xml"/><Relationship Id="rId42" Type="http://schemas.openxmlformats.org/officeDocument/2006/relationships/image" Target="../media/image30.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image" Target="../media/image26.emf"/><Relationship Id="rId40" Type="http://schemas.openxmlformats.org/officeDocument/2006/relationships/image" Target="../media/image29.png"/><Relationship Id="rId45" Type="http://schemas.openxmlformats.org/officeDocument/2006/relationships/image" Target="../media/image32.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25.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image" Target="../media/image31.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image" Target="../media/image24.emf"/><Relationship Id="rId43" Type="http://schemas.microsoft.com/office/2007/relationships/hdphoto" Target="../media/hdphoto3.wdp"/><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slideLayout" Target="../slideLayouts/slideLayout2.xml"/><Relationship Id="rId38" Type="http://schemas.openxmlformats.org/officeDocument/2006/relationships/image" Target="../media/image27.jpeg"/><Relationship Id="rId20" Type="http://schemas.openxmlformats.org/officeDocument/2006/relationships/tags" Target="../tags/tag20.xml"/><Relationship Id="rId41"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51.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2.gif"/></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eiserlab.github.io/wirelessnetwork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2.wmf"/></Relationships>
</file>

<file path=ppt/slides/_rels/slide71.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104.wmf"/><Relationship Id="rId4"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3388-FC64-7DB4-B6F1-5859835B6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E5192-05DB-2179-13E2-4B076C33320B}"/>
              </a:ext>
            </a:extLst>
          </p:cNvPr>
          <p:cNvSpPr>
            <a:spLocks noGrp="1"/>
          </p:cNvSpPr>
          <p:nvPr>
            <p:ph type="title"/>
          </p:nvPr>
        </p:nvSpPr>
        <p:spPr>
          <a:xfrm>
            <a:off x="700322" y="352651"/>
            <a:ext cx="10837295" cy="913090"/>
          </a:xfrm>
        </p:spPr>
        <p:txBody>
          <a:bodyPr anchor="b">
            <a:normAutofit/>
          </a:bodyPr>
          <a:lstStyle/>
          <a:p>
            <a:r>
              <a:rPr lang="en-US" sz="4000" dirty="0">
                <a:latin typeface="+mn-lt"/>
              </a:rPr>
              <a:t>Collection of sensor tags and group formation</a:t>
            </a:r>
          </a:p>
        </p:txBody>
      </p:sp>
      <p:sp>
        <p:nvSpPr>
          <p:cNvPr id="3" name="Content Placeholder 2">
            <a:extLst>
              <a:ext uri="{FF2B5EF4-FFF2-40B4-BE49-F238E27FC236}">
                <a16:creationId xmlns:a16="http://schemas.microsoft.com/office/drawing/2014/main" id="{2C380A25-8B46-E48C-0A8A-9DEC1D8EC95C}"/>
              </a:ext>
            </a:extLst>
          </p:cNvPr>
          <p:cNvSpPr>
            <a:spLocks noGrp="1"/>
          </p:cNvSpPr>
          <p:nvPr>
            <p:ph idx="1"/>
          </p:nvPr>
        </p:nvSpPr>
        <p:spPr>
          <a:xfrm>
            <a:off x="700322" y="1536288"/>
            <a:ext cx="11007364" cy="4714387"/>
          </a:xfrm>
        </p:spPr>
        <p:txBody>
          <a:bodyPr>
            <a:normAutofit/>
          </a:bodyPr>
          <a:lstStyle/>
          <a:p>
            <a:pPr algn="just"/>
            <a:r>
              <a:rPr lang="en-US" b="1" dirty="0">
                <a:latin typeface="+mj-lt"/>
              </a:rPr>
              <a:t>Sensor tag and Programmer: </a:t>
            </a:r>
            <a:r>
              <a:rPr lang="en-US" dirty="0">
                <a:latin typeface="+mj-lt"/>
              </a:rPr>
              <a:t>A wireless embedded device</a:t>
            </a:r>
          </a:p>
          <a:p>
            <a:pPr lvl="1" algn="just"/>
            <a:r>
              <a:rPr lang="en-US" dirty="0">
                <a:latin typeface="+mj-lt"/>
              </a:rPr>
              <a:t>Look for email for information regarding collection of </a:t>
            </a:r>
            <a:r>
              <a:rPr lang="en-US" dirty="0" err="1">
                <a:latin typeface="+mj-lt"/>
              </a:rPr>
              <a:t>Sensortags</a:t>
            </a:r>
            <a:r>
              <a:rPr lang="en-US" dirty="0">
                <a:latin typeface="+mj-lt"/>
              </a:rPr>
              <a:t> next week</a:t>
            </a:r>
          </a:p>
          <a:p>
            <a:pPr lvl="1" algn="just"/>
            <a:r>
              <a:rPr lang="en-US" dirty="0">
                <a:latin typeface="+mj-lt"/>
              </a:rPr>
              <a:t>We can give 2-3 sensor tags per group</a:t>
            </a:r>
          </a:p>
          <a:p>
            <a:pPr algn="just"/>
            <a:r>
              <a:rPr lang="en-US" dirty="0">
                <a:latin typeface="+mj-lt"/>
              </a:rPr>
              <a:t>Inform: Malaika for group formation. Look for details on mail.</a:t>
            </a:r>
          </a:p>
          <a:p>
            <a:pPr algn="just"/>
            <a:r>
              <a:rPr lang="en-US" dirty="0">
                <a:latin typeface="+mj-lt"/>
              </a:rPr>
              <a:t>Can start working with sensor tags already (if you have formed group)</a:t>
            </a:r>
          </a:p>
          <a:p>
            <a:pPr algn="just"/>
            <a:endParaRPr lang="en-US" dirty="0">
              <a:latin typeface="+mj-lt"/>
            </a:endParaRPr>
          </a:p>
          <a:p>
            <a:pPr marL="0" indent="0">
              <a:buNone/>
            </a:pPr>
            <a:endParaRPr lang="en-SG" sz="1700" dirty="0"/>
          </a:p>
          <a:p>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3BF5CBC3-492B-E7C9-7FB3-AE5533D63EE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pic>
        <p:nvPicPr>
          <p:cNvPr id="4" name="Picture 3" descr="A red rectangular object with a black and silver object in it&#10;&#10;Description automatically generated">
            <a:extLst>
              <a:ext uri="{FF2B5EF4-FFF2-40B4-BE49-F238E27FC236}">
                <a16:creationId xmlns:a16="http://schemas.microsoft.com/office/drawing/2014/main" id="{36041CA6-D1A3-56F6-AC7B-AC8D77929EAF}"/>
              </a:ext>
            </a:extLst>
          </p:cNvPr>
          <p:cNvPicPr>
            <a:picLocks noChangeAspect="1"/>
          </p:cNvPicPr>
          <p:nvPr/>
        </p:nvPicPr>
        <p:blipFill>
          <a:blip r:embed="rId3"/>
          <a:stretch>
            <a:fillRect/>
          </a:stretch>
        </p:blipFill>
        <p:spPr>
          <a:xfrm>
            <a:off x="7854143" y="4025113"/>
            <a:ext cx="3338278" cy="2425815"/>
          </a:xfrm>
          <a:prstGeom prst="rect">
            <a:avLst/>
          </a:prstGeom>
        </p:spPr>
      </p:pic>
    </p:spTree>
    <p:extLst>
      <p:ext uri="{BB962C8B-B14F-4D97-AF65-F5344CB8AC3E}">
        <p14:creationId xmlns:p14="http://schemas.microsoft.com/office/powerpoint/2010/main" val="3009647683"/>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4EC72-7735-F103-4C90-F779F3F85EF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9E8891-EE2F-A92A-723D-1D56D8FB8DCB}"/>
              </a:ext>
            </a:extLst>
          </p:cNvPr>
          <p:cNvSpPr>
            <a:spLocks noGrp="1"/>
          </p:cNvSpPr>
          <p:nvPr>
            <p:ph idx="1"/>
          </p:nvPr>
        </p:nvSpPr>
        <p:spPr>
          <a:xfrm>
            <a:off x="838200" y="1864427"/>
            <a:ext cx="11050138" cy="3129145"/>
          </a:xfrm>
        </p:spPr>
        <p:txBody>
          <a:bodyPr>
            <a:normAutofit/>
          </a:bodyPr>
          <a:lstStyle/>
          <a:p>
            <a:r>
              <a:rPr lang="en-US" dirty="0">
                <a:latin typeface="+mj-lt"/>
              </a:rPr>
              <a:t>General course information and updates</a:t>
            </a:r>
            <a:endParaRPr lang="en-US" dirty="0">
              <a:latin typeface="+mj-lt"/>
              <a:sym typeface="Wingdings" pitchFamily="2" charset="2"/>
            </a:endParaRPr>
          </a:p>
          <a:p>
            <a:r>
              <a:rPr lang="en-US" b="1" dirty="0">
                <a:sym typeface="Wingdings" pitchFamily="2" charset="2"/>
              </a:rPr>
              <a:t>Let us review what we had covered in the last lecture</a:t>
            </a:r>
          </a:p>
          <a:p>
            <a:r>
              <a:rPr lang="en-US" dirty="0">
                <a:latin typeface="+mj-lt"/>
                <a:sym typeface="Wingdings" pitchFamily="2" charset="2"/>
              </a:rPr>
              <a:t>Terminology used: What is radio? Electromagnetic waves? </a:t>
            </a:r>
          </a:p>
          <a:p>
            <a:r>
              <a:rPr lang="en-US" dirty="0">
                <a:latin typeface="+mj-lt"/>
                <a:sym typeface="Wingdings" pitchFamily="2" charset="2"/>
              </a:rPr>
              <a:t>Basics of modulation and antennas</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Signal propagation, estimating communication range</a:t>
            </a:r>
          </a:p>
        </p:txBody>
      </p:sp>
      <p:sp>
        <p:nvSpPr>
          <p:cNvPr id="12" name="Slide Number Placeholder 11">
            <a:extLst>
              <a:ext uri="{FF2B5EF4-FFF2-40B4-BE49-F238E27FC236}">
                <a16:creationId xmlns:a16="http://schemas.microsoft.com/office/drawing/2014/main" id="{EF8F9F92-2A3A-8A03-5DA9-20B3494C02EE}"/>
              </a:ext>
            </a:extLst>
          </p:cNvPr>
          <p:cNvSpPr>
            <a:spLocks noGrp="1"/>
          </p:cNvSpPr>
          <p:nvPr>
            <p:ph type="sldNum" sz="quarter" idx="12"/>
          </p:nvPr>
        </p:nvSpPr>
        <p:spPr/>
        <p:txBody>
          <a:bodyPr/>
          <a:lstStyle/>
          <a:p>
            <a:fld id="{687B7451-1438-CB4A-8106-82A64F1C7D7B}" type="slidenum">
              <a:rPr lang="sv-SE" smtClean="0"/>
              <a:t>11</a:t>
            </a:fld>
            <a:endParaRPr lang="sv-SE" dirty="0"/>
          </a:p>
        </p:txBody>
      </p:sp>
      <p:sp>
        <p:nvSpPr>
          <p:cNvPr id="5" name="Title 4">
            <a:extLst>
              <a:ext uri="{FF2B5EF4-FFF2-40B4-BE49-F238E27FC236}">
                <a16:creationId xmlns:a16="http://schemas.microsoft.com/office/drawing/2014/main" id="{6D78ECD1-021C-DF2C-EACF-615E27C93C6D}"/>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6040F63D-7C17-E011-9C56-A9DA1C1176FB}"/>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110031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063" y="3123203"/>
            <a:ext cx="11541874" cy="1693324"/>
          </a:xfrm>
        </p:spPr>
        <p:txBody>
          <a:bodyPr>
            <a:normAutofit/>
          </a:bodyPr>
          <a:lstStyle/>
          <a:p>
            <a:pPr marL="0" indent="0" algn="ctr">
              <a:buNone/>
            </a:pPr>
            <a:r>
              <a:rPr lang="en-US" sz="4800" dirty="0"/>
              <a:t>Let us recall what we covered in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45582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711" y="365125"/>
            <a:ext cx="10515600" cy="1325563"/>
          </a:xfrm>
        </p:spPr>
        <p:txBody>
          <a:bodyPr>
            <a:normAutofit/>
          </a:bodyPr>
          <a:lstStyle/>
          <a:p>
            <a:r>
              <a:rPr lang="en-US" sz="4000" dirty="0"/>
              <a:t>Internet of things and wireless embedded systems</a:t>
            </a:r>
          </a:p>
        </p:txBody>
      </p:sp>
      <p:sp>
        <p:nvSpPr>
          <p:cNvPr id="3" name="Content Placeholder 2"/>
          <p:cNvSpPr>
            <a:spLocks noGrp="1"/>
          </p:cNvSpPr>
          <p:nvPr>
            <p:ph idx="1"/>
          </p:nvPr>
        </p:nvSpPr>
        <p:spPr>
          <a:xfrm>
            <a:off x="787711" y="1500853"/>
            <a:ext cx="10802467" cy="1537268"/>
          </a:xfrm>
        </p:spPr>
        <p:txBody>
          <a:bodyPr>
            <a:normAutofit/>
          </a:bodyPr>
          <a:lstStyle/>
          <a:p>
            <a:r>
              <a:rPr lang="en-US" b="1" dirty="0">
                <a:latin typeface="+mj-lt"/>
              </a:rPr>
              <a:t>Wireless embedded systems (WES) </a:t>
            </a:r>
            <a:r>
              <a:rPr lang="en-US" dirty="0">
                <a:latin typeface="+mj-lt"/>
              </a:rPr>
              <a:t>are platforms equipped with radio transceiver, sensors, microcontroller and some form of energy storage</a:t>
            </a:r>
          </a:p>
          <a:p>
            <a:r>
              <a:rPr lang="en-US" dirty="0">
                <a:latin typeface="+mj-lt"/>
              </a:rPr>
              <a:t>WES are an important part of the internet of things (IoT) ecosystem </a:t>
            </a:r>
            <a:endParaRPr lang="en-US" b="1"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13</a:t>
            </a:fld>
            <a:endParaRPr lang="sv-SE"/>
          </a:p>
        </p:txBody>
      </p:sp>
      <p:pic>
        <p:nvPicPr>
          <p:cNvPr id="6" name="Picture 5">
            <a:extLst>
              <a:ext uri="{FF2B5EF4-FFF2-40B4-BE49-F238E27FC236}">
                <a16:creationId xmlns:a16="http://schemas.microsoft.com/office/drawing/2014/main" id="{0FDC867C-8E61-1F43-99C6-D2A0ED28F4FD}"/>
              </a:ext>
            </a:extLst>
          </p:cNvPr>
          <p:cNvPicPr>
            <a:picLocks noChangeAspect="1"/>
          </p:cNvPicPr>
          <p:nvPr/>
        </p:nvPicPr>
        <p:blipFill>
          <a:blip r:embed="rId3"/>
          <a:stretch>
            <a:fillRect/>
          </a:stretch>
        </p:blipFill>
        <p:spPr>
          <a:xfrm>
            <a:off x="4507346" y="3536135"/>
            <a:ext cx="2721430" cy="2175889"/>
          </a:xfrm>
          <a:prstGeom prst="rect">
            <a:avLst/>
          </a:prstGeom>
        </p:spPr>
      </p:pic>
      <p:pic>
        <p:nvPicPr>
          <p:cNvPr id="8" name="Picture 7">
            <a:extLst>
              <a:ext uri="{FF2B5EF4-FFF2-40B4-BE49-F238E27FC236}">
                <a16:creationId xmlns:a16="http://schemas.microsoft.com/office/drawing/2014/main" id="{DB5D6572-168F-E84D-842F-CA071D1C7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5563" y="3372897"/>
            <a:ext cx="3738624" cy="2492852"/>
          </a:xfrm>
          <a:prstGeom prst="rect">
            <a:avLst/>
          </a:prstGeom>
        </p:spPr>
      </p:pic>
      <p:sp>
        <p:nvSpPr>
          <p:cNvPr id="10" name="TextBox 9">
            <a:extLst>
              <a:ext uri="{FF2B5EF4-FFF2-40B4-BE49-F238E27FC236}">
                <a16:creationId xmlns:a16="http://schemas.microsoft.com/office/drawing/2014/main" id="{5A8F9FF6-CE04-3B48-AAE7-1BA85E9A5C90}"/>
              </a:ext>
            </a:extLst>
          </p:cNvPr>
          <p:cNvSpPr txBox="1"/>
          <p:nvPr/>
        </p:nvSpPr>
        <p:spPr>
          <a:xfrm>
            <a:off x="1127025" y="5742955"/>
            <a:ext cx="2558143" cy="584775"/>
          </a:xfrm>
          <a:prstGeom prst="rect">
            <a:avLst/>
          </a:prstGeom>
          <a:noFill/>
        </p:spPr>
        <p:txBody>
          <a:bodyPr wrap="square" rtlCol="0">
            <a:spAutoFit/>
          </a:bodyPr>
          <a:lstStyle/>
          <a:p>
            <a:pPr algn="ctr"/>
            <a:r>
              <a:rPr lang="en-US" sz="1600" dirty="0" err="1">
                <a:latin typeface="+mj-lt"/>
              </a:rPr>
              <a:t>CMUCam</a:t>
            </a:r>
            <a:endParaRPr lang="en-US" sz="1600" dirty="0">
              <a:latin typeface="+mj-lt"/>
            </a:endParaRPr>
          </a:p>
          <a:p>
            <a:pPr algn="ctr"/>
            <a:r>
              <a:rPr lang="en-US" sz="1600" dirty="0">
                <a:latin typeface="+mj-lt"/>
              </a:rPr>
              <a:t>[Carnegie Mellon University]</a:t>
            </a:r>
          </a:p>
        </p:txBody>
      </p:sp>
      <p:sp>
        <p:nvSpPr>
          <p:cNvPr id="13" name="TextBox 12">
            <a:extLst>
              <a:ext uri="{FF2B5EF4-FFF2-40B4-BE49-F238E27FC236}">
                <a16:creationId xmlns:a16="http://schemas.microsoft.com/office/drawing/2014/main" id="{BA8D78EC-25E4-0248-A869-E733D2FA54BC}"/>
              </a:ext>
            </a:extLst>
          </p:cNvPr>
          <p:cNvSpPr txBox="1"/>
          <p:nvPr/>
        </p:nvSpPr>
        <p:spPr>
          <a:xfrm>
            <a:off x="4429457" y="5741798"/>
            <a:ext cx="2975771" cy="584775"/>
          </a:xfrm>
          <a:prstGeom prst="rect">
            <a:avLst/>
          </a:prstGeom>
          <a:noFill/>
        </p:spPr>
        <p:txBody>
          <a:bodyPr wrap="square" rtlCol="0">
            <a:spAutoFit/>
          </a:bodyPr>
          <a:lstStyle/>
          <a:p>
            <a:pPr algn="ctr"/>
            <a:r>
              <a:rPr lang="en-US" sz="1600" dirty="0" err="1">
                <a:latin typeface="+mj-lt"/>
              </a:rPr>
              <a:t>Permamote</a:t>
            </a:r>
            <a:r>
              <a:rPr lang="en-US" sz="1600" dirty="0">
                <a:latin typeface="+mj-lt"/>
              </a:rPr>
              <a:t> </a:t>
            </a:r>
          </a:p>
          <a:p>
            <a:pPr algn="ctr"/>
            <a:r>
              <a:rPr lang="en-US" sz="1600" dirty="0">
                <a:latin typeface="+mj-lt"/>
              </a:rPr>
              <a:t>[University of California, Berkeley]</a:t>
            </a:r>
          </a:p>
        </p:txBody>
      </p:sp>
      <p:pic>
        <p:nvPicPr>
          <p:cNvPr id="14" name="Picture 13">
            <a:extLst>
              <a:ext uri="{FF2B5EF4-FFF2-40B4-BE49-F238E27FC236}">
                <a16:creationId xmlns:a16="http://schemas.microsoft.com/office/drawing/2014/main" id="{B5A26C0F-455B-7747-9BBB-EADD8F30596E}"/>
              </a:ext>
            </a:extLst>
          </p:cNvPr>
          <p:cNvPicPr>
            <a:picLocks noChangeAspect="1"/>
          </p:cNvPicPr>
          <p:nvPr/>
        </p:nvPicPr>
        <p:blipFill>
          <a:blip r:embed="rId5"/>
          <a:stretch>
            <a:fillRect/>
          </a:stretch>
        </p:blipFill>
        <p:spPr>
          <a:xfrm>
            <a:off x="1127025" y="3536135"/>
            <a:ext cx="2433294" cy="2229740"/>
          </a:xfrm>
          <a:prstGeom prst="rect">
            <a:avLst/>
          </a:prstGeom>
        </p:spPr>
      </p:pic>
      <p:sp>
        <p:nvSpPr>
          <p:cNvPr id="15" name="TextBox 14">
            <a:extLst>
              <a:ext uri="{FF2B5EF4-FFF2-40B4-BE49-F238E27FC236}">
                <a16:creationId xmlns:a16="http://schemas.microsoft.com/office/drawing/2014/main" id="{6BF47185-499E-7745-AF28-AC24EE42AD50}"/>
              </a:ext>
            </a:extLst>
          </p:cNvPr>
          <p:cNvSpPr txBox="1"/>
          <p:nvPr/>
        </p:nvSpPr>
        <p:spPr>
          <a:xfrm>
            <a:off x="8274366" y="5736151"/>
            <a:ext cx="2558143" cy="584775"/>
          </a:xfrm>
          <a:prstGeom prst="rect">
            <a:avLst/>
          </a:prstGeom>
          <a:noFill/>
        </p:spPr>
        <p:txBody>
          <a:bodyPr wrap="square" rtlCol="0">
            <a:spAutoFit/>
          </a:bodyPr>
          <a:lstStyle/>
          <a:p>
            <a:pPr algn="ctr"/>
            <a:r>
              <a:rPr lang="en-US" sz="1600" dirty="0" err="1">
                <a:latin typeface="+mj-lt"/>
              </a:rPr>
              <a:t>LoRea</a:t>
            </a:r>
            <a:r>
              <a:rPr lang="en-US" sz="1600" dirty="0">
                <a:latin typeface="+mj-lt"/>
              </a:rPr>
              <a:t> </a:t>
            </a:r>
          </a:p>
          <a:p>
            <a:pPr algn="ctr"/>
            <a:r>
              <a:rPr lang="en-US" sz="1600" dirty="0">
                <a:latin typeface="+mj-lt"/>
              </a:rPr>
              <a:t>[Uppsala University]</a:t>
            </a:r>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02222136"/>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2AFC04-EEA4-4EAD-82B7-722B26FD681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814" r="-1" b="111"/>
          <a:stretch/>
        </p:blipFill>
        <p:spPr bwMode="auto">
          <a:xfrm>
            <a:off x="2707531" y="2784957"/>
            <a:ext cx="6720331" cy="28449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Fourth quarter of 2020. Arm shipped 4.4 billion Cortex-M processors</a:t>
            </a:r>
          </a:p>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3797204" y="5640001"/>
            <a:ext cx="5872883" cy="338554"/>
          </a:xfrm>
          <a:prstGeom prst="rect">
            <a:avLst/>
          </a:prstGeom>
          <a:noFill/>
        </p:spPr>
        <p:txBody>
          <a:bodyPr wrap="square" rtlCol="0">
            <a:spAutoFit/>
          </a:bodyPr>
          <a:lstStyle/>
          <a:p>
            <a:r>
              <a:rPr lang="en-US" sz="1600" dirty="0">
                <a:latin typeface="+mj-lt"/>
              </a:rPr>
              <a:t>ARM Press Release (Feb 11, 2021) reporting on Fourth Quarter 2020</a:t>
            </a: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14</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1"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Trillion embedded devices will be deployed soon</a:t>
            </a:r>
          </a:p>
        </p:txBody>
      </p:sp>
      <p:sp>
        <p:nvSpPr>
          <p:cNvPr id="2" name="Footer Placeholder 1">
            <a:extLst>
              <a:ext uri="{FF2B5EF4-FFF2-40B4-BE49-F238E27FC236}">
                <a16:creationId xmlns:a16="http://schemas.microsoft.com/office/drawing/2014/main" id="{AFEB1118-67F5-4997-86D8-2AC2D91D6478}"/>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50720910"/>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D01D674-A4A3-A7EC-00D7-E27CF61E6E96}"/>
              </a:ext>
            </a:extLst>
          </p:cNvPr>
          <p:cNvSpPr>
            <a:spLocks noGrp="1"/>
          </p:cNvSpPr>
          <p:nvPr>
            <p:ph type="sldNum" sz="quarter" idx="12"/>
          </p:nvPr>
        </p:nvSpPr>
        <p:spPr/>
        <p:txBody>
          <a:bodyPr/>
          <a:lstStyle/>
          <a:p>
            <a:fld id="{E8F7EECE-A3DB-0246-BB75-1461264899BC}" type="slidenum">
              <a:rPr lang="en-US" altLang="en-US"/>
              <a:pPr/>
              <a:t>15</a:t>
            </a:fld>
            <a:endParaRPr lang="en-US" altLang="en-US"/>
          </a:p>
        </p:txBody>
      </p:sp>
      <p:sp>
        <p:nvSpPr>
          <p:cNvPr id="1376258" name="Rectangle 2">
            <a:extLst>
              <a:ext uri="{FF2B5EF4-FFF2-40B4-BE49-F238E27FC236}">
                <a16:creationId xmlns:a16="http://schemas.microsoft.com/office/drawing/2014/main" id="{DED4C226-3917-7BA6-7F14-2E0827A9F9E3}"/>
              </a:ext>
            </a:extLst>
          </p:cNvPr>
          <p:cNvSpPr>
            <a:spLocks noGrp="1" noChangeArrowheads="1"/>
          </p:cNvSpPr>
          <p:nvPr>
            <p:ph type="title"/>
          </p:nvPr>
        </p:nvSpPr>
        <p:spPr>
          <a:xfrm>
            <a:off x="476251" y="365125"/>
            <a:ext cx="10877549" cy="1325563"/>
          </a:xfrm>
        </p:spPr>
        <p:txBody>
          <a:bodyPr>
            <a:normAutofit/>
          </a:bodyPr>
          <a:lstStyle/>
          <a:p>
            <a:r>
              <a:rPr lang="en-US" altLang="en-US" sz="4000" dirty="0">
                <a:latin typeface="+mn-lt"/>
              </a:rPr>
              <a:t>IC transistor count doubles every two years</a:t>
            </a:r>
          </a:p>
        </p:txBody>
      </p:sp>
      <p:pic>
        <p:nvPicPr>
          <p:cNvPr id="1376265" name="Picture 9">
            <a:extLst>
              <a:ext uri="{FF2B5EF4-FFF2-40B4-BE49-F238E27FC236}">
                <a16:creationId xmlns:a16="http://schemas.microsoft.com/office/drawing/2014/main" id="{B149DA5E-99E1-AA9C-C667-6A732F23F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282" y="1841092"/>
            <a:ext cx="6119813" cy="361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6266" name="Picture 10">
            <a:extLst>
              <a:ext uri="{FF2B5EF4-FFF2-40B4-BE49-F238E27FC236}">
                <a16:creationId xmlns:a16="http://schemas.microsoft.com/office/drawing/2014/main" id="{1DEF99D6-7AD4-DC38-82C4-0B74D2F04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23" t="35857" r="38048" b="12064"/>
          <a:stretch>
            <a:fillRect/>
          </a:stretch>
        </p:blipFill>
        <p:spPr bwMode="auto">
          <a:xfrm>
            <a:off x="7604125" y="1588271"/>
            <a:ext cx="374967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6268" name="Text Box 12">
            <a:extLst>
              <a:ext uri="{FF2B5EF4-FFF2-40B4-BE49-F238E27FC236}">
                <a16:creationId xmlns:a16="http://schemas.microsoft.com/office/drawing/2014/main" id="{CEDD76EA-EF26-FC98-5D45-78B418C5755D}"/>
              </a:ext>
            </a:extLst>
          </p:cNvPr>
          <p:cNvSpPr txBox="1">
            <a:spLocks noChangeArrowheads="1"/>
          </p:cNvSpPr>
          <p:nvPr/>
        </p:nvSpPr>
        <p:spPr bwMode="auto">
          <a:xfrm>
            <a:off x="8493374" y="5799523"/>
            <a:ext cx="20129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dirty="0">
                <a:solidFill>
                  <a:srgbClr val="000066"/>
                </a:solidFill>
                <a:latin typeface="Arial" panose="020B0604020202020204" pitchFamily="34" charset="0"/>
              </a:rPr>
              <a:t>Photo Credit: Intel</a:t>
            </a:r>
          </a:p>
        </p:txBody>
      </p:sp>
    </p:spTree>
    <p:extLst>
      <p:ext uri="{BB962C8B-B14F-4D97-AF65-F5344CB8AC3E}">
        <p14:creationId xmlns:p14="http://schemas.microsoft.com/office/powerpoint/2010/main" val="300738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t>Computation is becoming energy inexpensive</a:t>
            </a:r>
          </a:p>
        </p:txBody>
      </p:sp>
      <p:sp>
        <p:nvSpPr>
          <p:cNvPr id="3" name="Content Placeholder 2"/>
          <p:cNvSpPr>
            <a:spLocks noGrp="1"/>
          </p:cNvSpPr>
          <p:nvPr>
            <p:ph idx="1"/>
          </p:nvPr>
        </p:nvSpPr>
        <p:spPr>
          <a:xfrm>
            <a:off x="883276" y="1577754"/>
            <a:ext cx="11187023" cy="2277463"/>
          </a:xfrm>
        </p:spPr>
        <p:txBody>
          <a:bodyPr>
            <a:noAutofit/>
          </a:bodyPr>
          <a:lstStyle/>
          <a:p>
            <a:r>
              <a:rPr lang="en-US" dirty="0">
                <a:latin typeface="+mj-lt"/>
              </a:rPr>
              <a:t>Today, computation is at least an order</a:t>
            </a:r>
            <a:r>
              <a:rPr lang="en-US" b="1" dirty="0">
                <a:latin typeface="+mj-lt"/>
              </a:rPr>
              <a:t> </a:t>
            </a:r>
            <a:r>
              <a:rPr lang="en-US" dirty="0">
                <a:latin typeface="+mj-lt"/>
              </a:rPr>
              <a:t>of</a:t>
            </a:r>
            <a:r>
              <a:rPr lang="en-US" b="1" dirty="0">
                <a:latin typeface="+mj-lt"/>
              </a:rPr>
              <a:t> </a:t>
            </a:r>
            <a:r>
              <a:rPr lang="en-US" dirty="0">
                <a:latin typeface="+mj-lt"/>
              </a:rPr>
              <a:t>magnitude more energy expensive than performing a sensing operation</a:t>
            </a:r>
          </a:p>
          <a:p>
            <a:r>
              <a:rPr lang="en-US" dirty="0">
                <a:latin typeface="+mj-lt"/>
              </a:rPr>
              <a:t>Digital components are becoming energy efficient (Moore’s law)</a:t>
            </a:r>
          </a:p>
          <a:p>
            <a:r>
              <a:rPr lang="en-US" dirty="0">
                <a:latin typeface="+mj-lt"/>
              </a:rPr>
              <a:t>We can expect power consumption  for computation  to match sensing</a:t>
            </a:r>
          </a:p>
        </p:txBody>
      </p:sp>
      <p:pic>
        <p:nvPicPr>
          <p:cNvPr id="22" name="Picture 21">
            <a:extLst>
              <a:ext uri="{FF2B5EF4-FFF2-40B4-BE49-F238E27FC236}">
                <a16:creationId xmlns:a16="http://schemas.microsoft.com/office/drawing/2014/main" id="{E826AF12-EF50-41C5-AC6D-FF61E94111BF}"/>
              </a:ext>
            </a:extLst>
          </p:cNvPr>
          <p:cNvPicPr>
            <a:picLocks noChangeAspect="1"/>
          </p:cNvPicPr>
          <p:nvPr/>
        </p:nvPicPr>
        <p:blipFill>
          <a:blip r:embed="rId3"/>
          <a:stretch>
            <a:fillRect/>
          </a:stretch>
        </p:blipFill>
        <p:spPr>
          <a:xfrm>
            <a:off x="8837796" y="3942361"/>
            <a:ext cx="2128542" cy="2128542"/>
          </a:xfrm>
          <a:prstGeom prst="rect">
            <a:avLst/>
          </a:prstGeom>
        </p:spPr>
      </p:pic>
      <p:sp>
        <p:nvSpPr>
          <p:cNvPr id="23" name="TextBox 22">
            <a:extLst>
              <a:ext uri="{FF2B5EF4-FFF2-40B4-BE49-F238E27FC236}">
                <a16:creationId xmlns:a16="http://schemas.microsoft.com/office/drawing/2014/main" id="{C8221BC1-934B-4925-A8D3-F429FC476E4E}"/>
              </a:ext>
            </a:extLst>
          </p:cNvPr>
          <p:cNvSpPr txBox="1"/>
          <p:nvPr/>
        </p:nvSpPr>
        <p:spPr>
          <a:xfrm>
            <a:off x="8837796" y="5843509"/>
            <a:ext cx="2401038" cy="338554"/>
          </a:xfrm>
          <a:prstGeom prst="rect">
            <a:avLst/>
          </a:prstGeom>
          <a:noFill/>
        </p:spPr>
        <p:txBody>
          <a:bodyPr wrap="square" rtlCol="0">
            <a:spAutoFit/>
          </a:bodyPr>
          <a:lstStyle/>
          <a:p>
            <a:pPr algn="ctr"/>
            <a:r>
              <a:rPr lang="en-US" sz="1600" dirty="0" err="1">
                <a:latin typeface="+mj-lt"/>
              </a:rPr>
              <a:t>Ambiq</a:t>
            </a:r>
            <a:r>
              <a:rPr lang="en-US" sz="1600" dirty="0">
                <a:latin typeface="+mj-lt"/>
              </a:rPr>
              <a:t> Apollo3</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16</a:t>
            </a:fld>
            <a:endParaRPr lang="sv-SE" dirty="0"/>
          </a:p>
        </p:txBody>
      </p:sp>
      <p:pic>
        <p:nvPicPr>
          <p:cNvPr id="11" name="table">
            <a:extLst>
              <a:ext uri="{FF2B5EF4-FFF2-40B4-BE49-F238E27FC236}">
                <a16:creationId xmlns:a16="http://schemas.microsoft.com/office/drawing/2014/main" id="{C8A92E82-ADE7-4E7C-A00F-91EA8FBCC9B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263571" y="3805084"/>
            <a:ext cx="6669551" cy="2551266"/>
          </a:xfrm>
          <a:prstGeom prst="rect">
            <a:avLst/>
          </a:prstGeom>
        </p:spPr>
      </p:pic>
      <p:sp>
        <p:nvSpPr>
          <p:cNvPr id="9" name="Footer Placeholder 1">
            <a:extLst>
              <a:ext uri="{FF2B5EF4-FFF2-40B4-BE49-F238E27FC236}">
                <a16:creationId xmlns:a16="http://schemas.microsoft.com/office/drawing/2014/main" id="{E41FFF2D-2169-87EA-7289-2B0563BE36D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20278107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9E0D78-41C6-F444-63A4-1F1C60252C3A}"/>
              </a:ext>
            </a:extLst>
          </p:cNvPr>
          <p:cNvSpPr>
            <a:spLocks noGrp="1"/>
          </p:cNvSpPr>
          <p:nvPr>
            <p:ph type="sldNum" sz="quarter" idx="12"/>
          </p:nvPr>
        </p:nvSpPr>
        <p:spPr/>
        <p:txBody>
          <a:bodyPr/>
          <a:lstStyle/>
          <a:p>
            <a:fld id="{3FE1E223-009C-8541-9703-DF302547CF48}" type="slidenum">
              <a:rPr lang="en-US" altLang="en-US"/>
              <a:pPr/>
              <a:t>17</a:t>
            </a:fld>
            <a:endParaRPr lang="en-US" altLang="en-US"/>
          </a:p>
        </p:txBody>
      </p:sp>
      <p:sp>
        <p:nvSpPr>
          <p:cNvPr id="1388546" name="Rectangle 2">
            <a:extLst>
              <a:ext uri="{FF2B5EF4-FFF2-40B4-BE49-F238E27FC236}">
                <a16:creationId xmlns:a16="http://schemas.microsoft.com/office/drawing/2014/main" id="{A0A43627-5E6A-F70D-0ACC-D79EE20BAACA}"/>
              </a:ext>
            </a:extLst>
          </p:cNvPr>
          <p:cNvSpPr>
            <a:spLocks noGrp="1" noChangeArrowheads="1"/>
          </p:cNvSpPr>
          <p:nvPr>
            <p:ph type="title"/>
          </p:nvPr>
        </p:nvSpPr>
        <p:spPr>
          <a:xfrm>
            <a:off x="621814" y="94058"/>
            <a:ext cx="11827379" cy="929481"/>
          </a:xfrm>
        </p:spPr>
        <p:txBody>
          <a:bodyPr>
            <a:normAutofit fontScale="90000"/>
          </a:bodyPr>
          <a:lstStyle/>
          <a:p>
            <a:r>
              <a:rPr lang="en-US" altLang="en-US" dirty="0">
                <a:latin typeface="+mn-lt"/>
              </a:rPr>
              <a:t>MEMS Accelerometers: Rapidly falling price and power</a:t>
            </a:r>
          </a:p>
        </p:txBody>
      </p:sp>
      <p:pic>
        <p:nvPicPr>
          <p:cNvPr id="1388547" name="Picture 3">
            <a:extLst>
              <a:ext uri="{FF2B5EF4-FFF2-40B4-BE49-F238E27FC236}">
                <a16:creationId xmlns:a16="http://schemas.microsoft.com/office/drawing/2014/main" id="{D0EB0DFD-2E3E-E612-DDDE-B0743593B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26" y="3300413"/>
            <a:ext cx="1897063"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49" name="Picture 5">
            <a:extLst>
              <a:ext uri="{FF2B5EF4-FFF2-40B4-BE49-F238E27FC236}">
                <a16:creationId xmlns:a16="http://schemas.microsoft.com/office/drawing/2014/main" id="{4521A66C-DC14-8730-A4C6-7E761C7AC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638" y="1493839"/>
            <a:ext cx="2252662"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0" name="Text Box 6">
            <a:extLst>
              <a:ext uri="{FF2B5EF4-FFF2-40B4-BE49-F238E27FC236}">
                <a16:creationId xmlns:a16="http://schemas.microsoft.com/office/drawing/2014/main" id="{0DF14D6F-1E33-E862-CB82-D635E984217D}"/>
              </a:ext>
            </a:extLst>
          </p:cNvPr>
          <p:cNvSpPr txBox="1">
            <a:spLocks noChangeArrowheads="1"/>
          </p:cNvSpPr>
          <p:nvPr/>
        </p:nvSpPr>
        <p:spPr bwMode="auto">
          <a:xfrm>
            <a:off x="4881564" y="4581525"/>
            <a:ext cx="2255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[Analog Devices, 2009]</a:t>
            </a:r>
          </a:p>
        </p:txBody>
      </p:sp>
      <p:sp>
        <p:nvSpPr>
          <p:cNvPr id="1388551" name="Text Box 7">
            <a:extLst>
              <a:ext uri="{FF2B5EF4-FFF2-40B4-BE49-F238E27FC236}">
                <a16:creationId xmlns:a16="http://schemas.microsoft.com/office/drawing/2014/main" id="{2BCAF28F-CC85-F025-1E27-602D93E01787}"/>
              </a:ext>
            </a:extLst>
          </p:cNvPr>
          <p:cNvSpPr txBox="1">
            <a:spLocks noChangeArrowheads="1"/>
          </p:cNvSpPr>
          <p:nvPr/>
        </p:nvSpPr>
        <p:spPr bwMode="auto">
          <a:xfrm>
            <a:off x="6172200" y="4352925"/>
            <a:ext cx="965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ADXL345</a:t>
            </a:r>
          </a:p>
        </p:txBody>
      </p:sp>
      <p:pic>
        <p:nvPicPr>
          <p:cNvPr id="1388552" name="Picture 8">
            <a:extLst>
              <a:ext uri="{FF2B5EF4-FFF2-40B4-BE49-F238E27FC236}">
                <a16:creationId xmlns:a16="http://schemas.microsoft.com/office/drawing/2014/main" id="{A5733DEB-865C-11D9-A50E-CD707BB7B84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9164" y="1985964"/>
            <a:ext cx="2732087" cy="2732087"/>
          </a:xfrm>
          <a:prstGeom prst="rect">
            <a:avLst/>
          </a:prstGeom>
          <a:noFill/>
          <a:extLst>
            <a:ext uri="{909E8E84-426E-40DD-AFC4-6F175D3DCCD1}">
              <a14:hiddenFill xmlns:a14="http://schemas.microsoft.com/office/drawing/2010/main">
                <a:solidFill>
                  <a:srgbClr val="FFFFFF"/>
                </a:solidFill>
              </a14:hiddenFill>
            </a:ext>
          </a:extLst>
        </p:spPr>
      </p:pic>
      <p:pic>
        <p:nvPicPr>
          <p:cNvPr id="1388553" name="Picture 9">
            <a:extLst>
              <a:ext uri="{FF2B5EF4-FFF2-40B4-BE49-F238E27FC236}">
                <a16:creationId xmlns:a16="http://schemas.microsoft.com/office/drawing/2014/main" id="{0C5DD852-1257-3E66-ED9E-850395746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263" y="4643439"/>
            <a:ext cx="2278062"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4" name="Text Box 10">
            <a:extLst>
              <a:ext uri="{FF2B5EF4-FFF2-40B4-BE49-F238E27FC236}">
                <a16:creationId xmlns:a16="http://schemas.microsoft.com/office/drawing/2014/main" id="{5B8879AD-3B07-4B7B-0AFA-549E3FAE9146}"/>
              </a:ext>
            </a:extLst>
          </p:cNvPr>
          <p:cNvSpPr txBox="1">
            <a:spLocks noChangeArrowheads="1"/>
          </p:cNvSpPr>
          <p:nvPr/>
        </p:nvSpPr>
        <p:spPr bwMode="auto">
          <a:xfrm>
            <a:off x="7651750" y="6240464"/>
            <a:ext cx="2770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10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10 Hz @ 6 bits</a:t>
            </a:r>
          </a:p>
        </p:txBody>
      </p:sp>
      <p:sp>
        <p:nvSpPr>
          <p:cNvPr id="1388561" name="Text Box 17">
            <a:extLst>
              <a:ext uri="{FF2B5EF4-FFF2-40B4-BE49-F238E27FC236}">
                <a16:creationId xmlns:a16="http://schemas.microsoft.com/office/drawing/2014/main" id="{D569FAC5-DEE1-18D7-4A82-E93DF8824534}"/>
              </a:ext>
            </a:extLst>
          </p:cNvPr>
          <p:cNvSpPr txBox="1">
            <a:spLocks noChangeArrowheads="1"/>
          </p:cNvSpPr>
          <p:nvPr/>
        </p:nvSpPr>
        <p:spPr bwMode="auto">
          <a:xfrm>
            <a:off x="7007226" y="3108326"/>
            <a:ext cx="1795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25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25 Hz</a:t>
            </a:r>
          </a:p>
        </p:txBody>
      </p:sp>
      <p:sp>
        <p:nvSpPr>
          <p:cNvPr id="1388563" name="Text Box 19">
            <a:extLst>
              <a:ext uri="{FF2B5EF4-FFF2-40B4-BE49-F238E27FC236}">
                <a16:creationId xmlns:a16="http://schemas.microsoft.com/office/drawing/2014/main" id="{5D681EA7-50F6-EC13-468A-3155BF0C1446}"/>
              </a:ext>
            </a:extLst>
          </p:cNvPr>
          <p:cNvSpPr txBox="1">
            <a:spLocks noChangeArrowheads="1"/>
          </p:cNvSpPr>
          <p:nvPr/>
        </p:nvSpPr>
        <p:spPr bwMode="auto">
          <a:xfrm rot="2040485">
            <a:off x="5489576" y="2894013"/>
            <a:ext cx="88741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Price</a:t>
            </a:r>
          </a:p>
          <a:p>
            <a:pPr algn="ctr"/>
            <a:endParaRPr lang="en-US" altLang="en-US" sz="900">
              <a:solidFill>
                <a:srgbClr val="CC0000"/>
              </a:solidFill>
              <a:latin typeface="Trebuchet MS" panose="020B0703020202090204" pitchFamily="34" charset="0"/>
            </a:endParaRPr>
          </a:p>
          <a:p>
            <a:pPr algn="ctr"/>
            <a:r>
              <a:rPr lang="en-US" altLang="en-US" sz="2000">
                <a:solidFill>
                  <a:srgbClr val="CC0000"/>
                </a:solidFill>
                <a:latin typeface="Trebuchet MS" panose="020B0703020202090204" pitchFamily="34" charset="0"/>
              </a:rPr>
              <a:t>Power</a:t>
            </a:r>
          </a:p>
        </p:txBody>
      </p:sp>
      <p:sp>
        <p:nvSpPr>
          <p:cNvPr id="1388564" name="Text Box 20">
            <a:extLst>
              <a:ext uri="{FF2B5EF4-FFF2-40B4-BE49-F238E27FC236}">
                <a16:creationId xmlns:a16="http://schemas.microsoft.com/office/drawing/2014/main" id="{2628592B-4239-C74C-49E9-80FF9801E3F6}"/>
              </a:ext>
            </a:extLst>
          </p:cNvPr>
          <p:cNvSpPr txBox="1">
            <a:spLocks noChangeArrowheads="1"/>
          </p:cNvSpPr>
          <p:nvPr/>
        </p:nvSpPr>
        <p:spPr bwMode="auto">
          <a:xfrm>
            <a:off x="7186614" y="6507163"/>
            <a:ext cx="3235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latin typeface="Trebuchet MS" panose="020B0703020202090204" pitchFamily="34" charset="0"/>
              </a:rPr>
              <a:t>[ST Microelectronics, annc. 2009]</a:t>
            </a:r>
          </a:p>
        </p:txBody>
      </p:sp>
      <p:pic>
        <p:nvPicPr>
          <p:cNvPr id="1388565" name="Picture 21">
            <a:extLst>
              <a:ext uri="{FF2B5EF4-FFF2-40B4-BE49-F238E27FC236}">
                <a16:creationId xmlns:a16="http://schemas.microsoft.com/office/drawing/2014/main" id="{86C6BB00-D4FB-1B55-9AC4-A403BDF121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1288" y="849313"/>
            <a:ext cx="1460500"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66" name="Line 22">
            <a:extLst>
              <a:ext uri="{FF2B5EF4-FFF2-40B4-BE49-F238E27FC236}">
                <a16:creationId xmlns:a16="http://schemas.microsoft.com/office/drawing/2014/main" id="{9E72591C-3DAC-C76F-2D6D-E062F68D690B}"/>
              </a:ext>
            </a:extLst>
          </p:cNvPr>
          <p:cNvSpPr>
            <a:spLocks noChangeShapeType="1"/>
          </p:cNvSpPr>
          <p:nvPr/>
        </p:nvSpPr>
        <p:spPr bwMode="auto">
          <a:xfrm>
            <a:off x="3363914" y="1608139"/>
            <a:ext cx="5438775" cy="3641725"/>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8567" name="Text Box 23">
            <a:extLst>
              <a:ext uri="{FF2B5EF4-FFF2-40B4-BE49-F238E27FC236}">
                <a16:creationId xmlns:a16="http://schemas.microsoft.com/office/drawing/2014/main" id="{635BD2D5-E41A-BAB5-E6CE-3335A949A713}"/>
              </a:ext>
            </a:extLst>
          </p:cNvPr>
          <p:cNvSpPr txBox="1">
            <a:spLocks noChangeArrowheads="1"/>
          </p:cNvSpPr>
          <p:nvPr/>
        </p:nvSpPr>
        <p:spPr bwMode="auto">
          <a:xfrm>
            <a:off x="2927350" y="2443164"/>
            <a:ext cx="90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O(mA)</a:t>
            </a:r>
          </a:p>
        </p:txBody>
      </p:sp>
      <p:pic>
        <p:nvPicPr>
          <p:cNvPr id="1388570" name="Picture 26">
            <a:extLst>
              <a:ext uri="{FF2B5EF4-FFF2-40B4-BE49-F238E27FC236}">
                <a16:creationId xmlns:a16="http://schemas.microsoft.com/office/drawing/2014/main" id="{7C2E50F8-E12B-0EA6-4E9B-073ED42B8E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5676" y="3743325"/>
            <a:ext cx="1414463"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1" name="Picture 27">
            <a:extLst>
              <a:ext uri="{FF2B5EF4-FFF2-40B4-BE49-F238E27FC236}">
                <a16:creationId xmlns:a16="http://schemas.microsoft.com/office/drawing/2014/main" id="{37AB47DF-AFF6-FC9F-B52F-D7BBA2F50030}"/>
              </a:ext>
            </a:extLst>
          </p:cNvPr>
          <p:cNvPicPr>
            <a:picLocks noChangeAspect="1" noChangeArrowheads="1"/>
          </p:cNvPicPr>
          <p:nvPr/>
        </p:nvPicPr>
        <p:blipFill>
          <a:blip r:embed="rId8">
            <a:clrChange>
              <a:clrFrom>
                <a:srgbClr val="0000FF"/>
              </a:clrFrom>
              <a:clrTo>
                <a:srgbClr val="0000FF">
                  <a:alpha val="0"/>
                </a:srgbClr>
              </a:clrTo>
            </a:clrChange>
            <a:extLst>
              <a:ext uri="{28A0092B-C50C-407E-A947-70E740481C1C}">
                <a14:useLocalDpi xmlns:a14="http://schemas.microsoft.com/office/drawing/2010/main" val="0"/>
              </a:ext>
            </a:extLst>
          </a:blip>
          <a:srcRect l="52477" t="3793" r="15475" b="51428"/>
          <a:stretch>
            <a:fillRect/>
          </a:stretch>
        </p:blipFill>
        <p:spPr bwMode="auto">
          <a:xfrm>
            <a:off x="3149600" y="4352925"/>
            <a:ext cx="1303338"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2" name="Picture 28">
            <a:extLst>
              <a:ext uri="{FF2B5EF4-FFF2-40B4-BE49-F238E27FC236}">
                <a16:creationId xmlns:a16="http://schemas.microsoft.com/office/drawing/2014/main" id="{DB87665B-1FFB-C8A3-0A77-BE84B69E7B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2738" y="5326063"/>
            <a:ext cx="1231900"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213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35" cstate="hqprint">
            <a:extLst>
              <a:ext uri="{28A0092B-C50C-407E-A947-70E740481C1C}">
                <a14:useLocalDpi xmlns:a14="http://schemas.microsoft.com/office/drawing/2010/main"/>
              </a:ext>
            </a:extLst>
          </a:blip>
          <a:srcRect/>
          <a:stretch>
            <a:fillRect/>
          </a:stretch>
        </p:blipFill>
        <p:spPr bwMode="auto">
          <a:xfrm>
            <a:off x="332648" y="993572"/>
            <a:ext cx="8105292" cy="6208152"/>
          </a:xfrm>
          <a:prstGeom prst="rect">
            <a:avLst/>
          </a:prstGeom>
          <a:noFill/>
          <a:ln w="9525">
            <a:noFill/>
            <a:miter lim="800000"/>
            <a:headEnd/>
            <a:tailEnd/>
          </a:ln>
        </p:spPr>
      </p:pic>
      <p:cxnSp>
        <p:nvCxnSpPr>
          <p:cNvPr id="61" name="Straight Connector 60">
            <a:extLst>
              <a:ext uri="{FF2B5EF4-FFF2-40B4-BE49-F238E27FC236}">
                <a16:creationId xmlns:a16="http://schemas.microsoft.com/office/drawing/2014/main" id="{32AAE43F-993C-7F4A-8AD9-DF0CE0D3D579}"/>
              </a:ext>
            </a:extLst>
          </p:cNvPr>
          <p:cNvCxnSpPr>
            <a:cxnSpLocks/>
          </p:cNvCxnSpPr>
          <p:nvPr/>
        </p:nvCxnSpPr>
        <p:spPr>
          <a:xfrm flipV="1">
            <a:off x="7399434" y="3680297"/>
            <a:ext cx="1280197" cy="23213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a:xfrm>
            <a:off x="778536" y="43702"/>
            <a:ext cx="11113293" cy="1325563"/>
          </a:xfrm>
        </p:spPr>
        <p:txBody>
          <a:bodyPr>
            <a:normAutofit/>
          </a:bodyPr>
          <a:lstStyle/>
          <a:p>
            <a:r>
              <a:rPr lang="en-US" sz="4000" dirty="0">
                <a:latin typeface="+mn-lt"/>
              </a:rPr>
              <a:t>Trillion embedded devices will be deployed soon</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a:xfrm>
            <a:off x="8610600" y="6083301"/>
            <a:ext cx="2743200" cy="365125"/>
          </a:xfrm>
        </p:spPr>
        <p:txBody>
          <a:bodyPr/>
          <a:lstStyle/>
          <a:p>
            <a:fld id="{434A358D-2637-E146-A3BD-05BD470B507B}" type="slidenum">
              <a:rPr lang="en-US" smtClean="0"/>
              <a:t>18</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2"/>
            </p:custDataLst>
          </p:nvPr>
        </p:nvPicPr>
        <p:blipFill>
          <a:blip r:embed="rId36" cstate="hqprint">
            <a:extLst>
              <a:ext uri="{28A0092B-C50C-407E-A947-70E740481C1C}">
                <a14:useLocalDpi xmlns:a14="http://schemas.microsoft.com/office/drawing/2010/main"/>
              </a:ext>
            </a:extLst>
          </a:blip>
          <a:srcRect/>
          <a:stretch>
            <a:fillRect/>
          </a:stretch>
        </p:blipFill>
        <p:spPr bwMode="auto">
          <a:xfrm>
            <a:off x="1996375" y="3249284"/>
            <a:ext cx="1346453" cy="1154524"/>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p:nvPr>
            <p:custDataLst>
              <p:tags r:id="rId3"/>
            </p:custDataLst>
          </p:nvPr>
        </p:nvCxnSpPr>
        <p:spPr bwMode="auto">
          <a:xfrm flipV="1">
            <a:off x="2138107" y="1905784"/>
            <a:ext cx="425196"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p:nvPr>
            <p:custDataLst>
              <p:tags r:id="rId4"/>
            </p:custDataLst>
          </p:nvPr>
        </p:nvCxnSpPr>
        <p:spPr bwMode="auto">
          <a:xfrm rot="5400000" flipH="1" flipV="1">
            <a:off x="2421570" y="2968773"/>
            <a:ext cx="708660"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p:nvPr>
            <p:custDataLst>
              <p:tags r:id="rId5"/>
            </p:custDataLst>
          </p:nvPr>
        </p:nvCxnSpPr>
        <p:spPr bwMode="auto">
          <a:xfrm flipV="1">
            <a:off x="3626291" y="2968773"/>
            <a:ext cx="496061" cy="35432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p:nvPr>
            <p:custDataLst>
              <p:tags r:id="rId6"/>
            </p:custDataLst>
          </p:nvPr>
        </p:nvCxnSpPr>
        <p:spPr bwMode="auto">
          <a:xfrm rot="5400000" flipH="1" flipV="1">
            <a:off x="4016054" y="4067194"/>
            <a:ext cx="42519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p:nvPr>
            <p:custDataLst>
              <p:tags r:id="rId7"/>
            </p:custDataLst>
          </p:nvPr>
        </p:nvCxnSpPr>
        <p:spPr bwMode="auto">
          <a:xfrm rot="5400000" flipH="1" flipV="1">
            <a:off x="5610538" y="5165617"/>
            <a:ext cx="212597"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1BF07-A3F0-344D-B967-A731D4236AAD}"/>
              </a:ext>
            </a:extLst>
          </p:cNvPr>
          <p:cNvCxnSpPr>
            <a:cxnSpLocks/>
            <a:endCxn id="36" idx="2"/>
          </p:cNvCxnSpPr>
          <p:nvPr>
            <p:custDataLst>
              <p:tags r:id="rId8"/>
            </p:custDataLst>
          </p:nvPr>
        </p:nvCxnSpPr>
        <p:spPr bwMode="auto">
          <a:xfrm flipV="1">
            <a:off x="6705057" y="4982139"/>
            <a:ext cx="550561" cy="83585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D206E4-9EA9-F84E-B531-ABA22EE59FF2}"/>
              </a:ext>
            </a:extLst>
          </p:cNvPr>
          <p:cNvSpPr txBox="1"/>
          <p:nvPr>
            <p:custDataLst>
              <p:tags r:id="rId9"/>
            </p:custDataLst>
          </p:nvPr>
        </p:nvSpPr>
        <p:spPr bwMode="auto">
          <a:xfrm>
            <a:off x="3531063" y="1362517"/>
            <a:ext cx="217470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Enterprise</a:t>
            </a:r>
          </a:p>
        </p:txBody>
      </p:sp>
      <p:sp>
        <p:nvSpPr>
          <p:cNvPr id="22" name="TextBox 21">
            <a:extLst>
              <a:ext uri="{FF2B5EF4-FFF2-40B4-BE49-F238E27FC236}">
                <a16:creationId xmlns:a16="http://schemas.microsoft.com/office/drawing/2014/main" id="{8A094C88-04A0-6B43-B55B-6F8817E3E827}"/>
              </a:ext>
            </a:extLst>
          </p:cNvPr>
          <p:cNvSpPr txBox="1"/>
          <p:nvPr>
            <p:custDataLst>
              <p:tags r:id="rId10"/>
            </p:custDataLst>
          </p:nvPr>
        </p:nvSpPr>
        <p:spPr bwMode="auto">
          <a:xfrm>
            <a:off x="1737845" y="4833564"/>
            <a:ext cx="1771648"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Company</a:t>
            </a:r>
          </a:p>
        </p:txBody>
      </p:sp>
      <p:sp>
        <p:nvSpPr>
          <p:cNvPr id="23" name="TextBox 22">
            <a:extLst>
              <a:ext uri="{FF2B5EF4-FFF2-40B4-BE49-F238E27FC236}">
                <a16:creationId xmlns:a16="http://schemas.microsoft.com/office/drawing/2014/main" id="{AC56D487-AF77-B641-B46A-08BF7F13C62F}"/>
              </a:ext>
            </a:extLst>
          </p:cNvPr>
          <p:cNvSpPr txBox="1"/>
          <p:nvPr>
            <p:custDataLst>
              <p:tags r:id="rId11"/>
            </p:custDataLst>
          </p:nvPr>
        </p:nvSpPr>
        <p:spPr bwMode="auto">
          <a:xfrm>
            <a:off x="4618208" y="3425481"/>
            <a:ext cx="226948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Professional</a:t>
            </a:r>
          </a:p>
        </p:txBody>
      </p:sp>
      <p:sp>
        <p:nvSpPr>
          <p:cNvPr id="24" name="TextBox 23">
            <a:extLst>
              <a:ext uri="{FF2B5EF4-FFF2-40B4-BE49-F238E27FC236}">
                <a16:creationId xmlns:a16="http://schemas.microsoft.com/office/drawing/2014/main" id="{F24136E6-B2CE-B845-A82C-D9405C09D308}"/>
              </a:ext>
            </a:extLst>
          </p:cNvPr>
          <p:cNvSpPr txBox="1"/>
          <p:nvPr>
            <p:custDataLst>
              <p:tags r:id="rId12"/>
            </p:custDataLst>
          </p:nvPr>
        </p:nvSpPr>
        <p:spPr bwMode="auto">
          <a:xfrm>
            <a:off x="4453121" y="581799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person</a:t>
            </a:r>
          </a:p>
        </p:txBody>
      </p:sp>
      <p:sp>
        <p:nvSpPr>
          <p:cNvPr id="26" name="TextBox 25">
            <a:extLst>
              <a:ext uri="{FF2B5EF4-FFF2-40B4-BE49-F238E27FC236}">
                <a16:creationId xmlns:a16="http://schemas.microsoft.com/office/drawing/2014/main" id="{1AA32F0D-B130-ED4C-BB19-9EAACE4E4611}"/>
              </a:ext>
            </a:extLst>
          </p:cNvPr>
          <p:cNvSpPr txBox="1"/>
          <p:nvPr>
            <p:custDataLst>
              <p:tags r:id="rId13"/>
            </p:custDataLst>
          </p:nvPr>
        </p:nvSpPr>
        <p:spPr bwMode="auto">
          <a:xfrm>
            <a:off x="3070231" y="545367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Family</a:t>
            </a:r>
          </a:p>
        </p:txBody>
      </p:sp>
      <p:sp>
        <p:nvSpPr>
          <p:cNvPr id="27" name="TextBox 26">
            <a:extLst>
              <a:ext uri="{FF2B5EF4-FFF2-40B4-BE49-F238E27FC236}">
                <a16:creationId xmlns:a16="http://schemas.microsoft.com/office/drawing/2014/main" id="{72E20538-7950-4A47-AE52-D865FE5B7ADF}"/>
              </a:ext>
            </a:extLst>
          </p:cNvPr>
          <p:cNvSpPr txBox="1"/>
          <p:nvPr>
            <p:custDataLst>
              <p:tags r:id="rId14"/>
            </p:custDataLst>
          </p:nvPr>
        </p:nvSpPr>
        <p:spPr bwMode="auto">
          <a:xfrm>
            <a:off x="4529304" y="2309962"/>
            <a:ext cx="1838485"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Engineer</a:t>
            </a:r>
          </a:p>
        </p:txBody>
      </p:sp>
      <p:cxnSp>
        <p:nvCxnSpPr>
          <p:cNvPr id="30" name="Straight Connector 29">
            <a:extLst>
              <a:ext uri="{FF2B5EF4-FFF2-40B4-BE49-F238E27FC236}">
                <a16:creationId xmlns:a16="http://schemas.microsoft.com/office/drawing/2014/main" id="{303FC2BC-8AD1-A142-BA84-3414042CEE01}"/>
              </a:ext>
            </a:extLst>
          </p:cNvPr>
          <p:cNvCxnSpPr/>
          <p:nvPr>
            <p:custDataLst>
              <p:tags r:id="rId15"/>
            </p:custDataLst>
          </p:nvPr>
        </p:nvCxnSpPr>
        <p:spPr bwMode="auto">
          <a:xfrm flipV="1">
            <a:off x="5105617" y="4315225"/>
            <a:ext cx="22145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6"/>
            </p:custDataLst>
          </p:nvPr>
        </p:nvPicPr>
        <p:blipFill>
          <a:blip r:embed="rId37"/>
          <a:srcRect/>
          <a:stretch>
            <a:fillRect/>
          </a:stretch>
        </p:blipFill>
        <p:spPr bwMode="auto">
          <a:xfrm>
            <a:off x="3995384" y="2041610"/>
            <a:ext cx="583168" cy="109104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7"/>
            </p:custDataLst>
          </p:nvPr>
        </p:nvPicPr>
        <p:blipFill>
          <a:blip r:embed="rId38" cstate="hqprint">
            <a:extLst>
              <a:ext uri="{28A0092B-C50C-407E-A947-70E740481C1C}">
                <a14:useLocalDpi xmlns:a14="http://schemas.microsoft.com/office/drawing/2010/main"/>
              </a:ext>
            </a:extLst>
          </a:blip>
          <a:srcRect/>
          <a:stretch>
            <a:fillRect/>
          </a:stretch>
        </p:blipFill>
        <p:spPr bwMode="auto">
          <a:xfrm>
            <a:off x="2479615" y="1161148"/>
            <a:ext cx="1216069" cy="91871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8"/>
            </p:custDataLst>
          </p:nvPr>
        </p:nvPicPr>
        <p:blipFill>
          <a:blip r:embed="rId39"/>
          <a:srcRect/>
          <a:stretch>
            <a:fillRect/>
          </a:stretch>
        </p:blipFill>
        <p:spPr bwMode="auto">
          <a:xfrm>
            <a:off x="4967909" y="5191932"/>
            <a:ext cx="629343" cy="423979"/>
          </a:xfrm>
          <a:prstGeom prst="rect">
            <a:avLst/>
          </a:prstGeom>
          <a:noFill/>
          <a:ln w="9525">
            <a:noFill/>
            <a:miter lim="800000"/>
            <a:headEnd/>
            <a:tailEnd/>
          </a:ln>
        </p:spPr>
      </p:pic>
      <p:sp>
        <p:nvSpPr>
          <p:cNvPr id="36" name="TextBox 35">
            <a:extLst>
              <a:ext uri="{FF2B5EF4-FFF2-40B4-BE49-F238E27FC236}">
                <a16:creationId xmlns:a16="http://schemas.microsoft.com/office/drawing/2014/main" id="{2C8F58FA-A264-914C-9D5B-364E908106EE}"/>
              </a:ext>
            </a:extLst>
          </p:cNvPr>
          <p:cNvSpPr txBox="1"/>
          <p:nvPr>
            <p:custDataLst>
              <p:tags r:id="rId19"/>
            </p:custDataLst>
          </p:nvPr>
        </p:nvSpPr>
        <p:spPr bwMode="auto">
          <a:xfrm>
            <a:off x="6415459" y="4348248"/>
            <a:ext cx="1680317"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10’s per person</a:t>
            </a:r>
          </a:p>
        </p:txBody>
      </p:sp>
      <p:sp>
        <p:nvSpPr>
          <p:cNvPr id="37" name="Rectangle 50">
            <a:extLst>
              <a:ext uri="{FF2B5EF4-FFF2-40B4-BE49-F238E27FC236}">
                <a16:creationId xmlns:a16="http://schemas.microsoft.com/office/drawing/2014/main" id="{10459318-B7F2-9F4B-B4B8-24D3570C0E74}"/>
              </a:ext>
            </a:extLst>
          </p:cNvPr>
          <p:cNvSpPr>
            <a:spLocks noChangeArrowheads="1"/>
          </p:cNvSpPr>
          <p:nvPr/>
        </p:nvSpPr>
        <p:spPr bwMode="auto">
          <a:xfrm>
            <a:off x="805410" y="1501254"/>
            <a:ext cx="907501" cy="4928839"/>
          </a:xfrm>
          <a:prstGeom prst="rect">
            <a:avLst/>
          </a:prstGeom>
          <a:solidFill>
            <a:schemeClr val="bg1"/>
          </a:solidFill>
          <a:ln w="9525">
            <a:solidFill>
              <a:schemeClr val="bg1"/>
            </a:solidFill>
            <a:round/>
            <a:headEnd/>
            <a:tailEnd/>
          </a:ln>
        </p:spPr>
        <p:txBody>
          <a:bodyPr>
            <a:prstTxWarp prst="textNoShape">
              <a:avLst/>
            </a:prstTxWarp>
          </a:bodyPr>
          <a:lstStyle/>
          <a:p>
            <a:pPr eaLnBrk="0" hangingPunct="0"/>
            <a:endParaRPr lang="en-US"/>
          </a:p>
        </p:txBody>
      </p:sp>
      <p:sp>
        <p:nvSpPr>
          <p:cNvPr id="38" name="Right Arrow 37">
            <a:extLst>
              <a:ext uri="{FF2B5EF4-FFF2-40B4-BE49-F238E27FC236}">
                <a16:creationId xmlns:a16="http://schemas.microsoft.com/office/drawing/2014/main" id="{BA8EF47B-7CB1-F741-BF51-BF3425E6062F}"/>
              </a:ext>
            </a:extLst>
          </p:cNvPr>
          <p:cNvSpPr/>
          <p:nvPr>
            <p:custDataLst>
              <p:tags r:id="rId20"/>
            </p:custDataLst>
          </p:nvPr>
        </p:nvSpPr>
        <p:spPr bwMode="auto">
          <a:xfrm rot="5400000">
            <a:off x="-576891" y="3279682"/>
            <a:ext cx="3500739" cy="850392"/>
          </a:xfrm>
          <a:prstGeom prst="rightArrow">
            <a:avLst/>
          </a:prstGeom>
          <a:solidFill>
            <a:srgbClr val="FFCC00"/>
          </a:solidFill>
          <a:ln w="38100" cap="flat" cmpd="sng" algn="ctr">
            <a:solidFill>
              <a:schemeClr val="bg1"/>
            </a:solidFill>
            <a:prstDash val="solid"/>
            <a:round/>
            <a:headEnd type="none" w="med" len="med"/>
            <a:tailEnd type="none" w="med" len="med"/>
          </a:ln>
          <a:effectLst/>
        </p:spPr>
        <p:txBody>
          <a:bodyPr lIns="80167" tIns="40084" rIns="80167" bIns="40084" anchor="ctr">
            <a:prstTxWarp prst="textNoShape">
              <a:avLst/>
            </a:prstTxWarp>
          </a:bodyPr>
          <a:lstStyle/>
          <a:p>
            <a:pPr algn="ctr" defTabSz="801668" eaLnBrk="0" fontAlgn="ctr" hangingPunct="0">
              <a:lnSpc>
                <a:spcPct val="80000"/>
              </a:lnSpc>
              <a:spcBef>
                <a:spcPct val="50000"/>
              </a:spcBef>
              <a:buClr>
                <a:srgbClr val="FFFFFF"/>
              </a:buClr>
              <a:buSzPct val="125000"/>
              <a:defRPr/>
            </a:pPr>
            <a:endParaRPr lang="en-US" dirty="0">
              <a:solidFill>
                <a:srgbClr val="1D315B"/>
              </a:solidFill>
              <a:latin typeface="Arial" charset="0"/>
            </a:endParaRPr>
          </a:p>
        </p:txBody>
      </p:sp>
      <p:sp>
        <p:nvSpPr>
          <p:cNvPr id="39" name="TextBox 38">
            <a:extLst>
              <a:ext uri="{FF2B5EF4-FFF2-40B4-BE49-F238E27FC236}">
                <a16:creationId xmlns:a16="http://schemas.microsoft.com/office/drawing/2014/main" id="{6C1154FE-90A3-AB4E-8935-AEDE231697E7}"/>
              </a:ext>
            </a:extLst>
          </p:cNvPr>
          <p:cNvSpPr txBox="1"/>
          <p:nvPr>
            <p:custDataLst>
              <p:tags r:id="rId21"/>
            </p:custDataLst>
          </p:nvPr>
        </p:nvSpPr>
        <p:spPr bwMode="auto">
          <a:xfrm rot="16200000">
            <a:off x="-540533" y="3403677"/>
            <a:ext cx="3471095" cy="327782"/>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b="1" dirty="0">
                <a:latin typeface="Arial" charset="0"/>
              </a:rPr>
              <a:t>log (people per computer)</a:t>
            </a:r>
          </a:p>
        </p:txBody>
      </p:sp>
      <p:sp>
        <p:nvSpPr>
          <p:cNvPr id="40" name="TextBox 39">
            <a:extLst>
              <a:ext uri="{FF2B5EF4-FFF2-40B4-BE49-F238E27FC236}">
                <a16:creationId xmlns:a16="http://schemas.microsoft.com/office/drawing/2014/main" id="{DF6C91B5-FC52-5A46-B1AC-805485750F49}"/>
              </a:ext>
            </a:extLst>
          </p:cNvPr>
          <p:cNvSpPr txBox="1"/>
          <p:nvPr>
            <p:custDataLst>
              <p:tags r:id="rId22"/>
            </p:custDataLst>
          </p:nvPr>
        </p:nvSpPr>
        <p:spPr>
          <a:xfrm>
            <a:off x="1883667" y="4402144"/>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23"/>
            </p:custDataLst>
          </p:nvPr>
        </p:nvSpPr>
        <p:spPr>
          <a:xfrm>
            <a:off x="5099070" y="3149039"/>
            <a:ext cx="1130647"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24"/>
            </p:custDataLst>
          </p:nvPr>
        </p:nvSpPr>
        <p:spPr>
          <a:xfrm>
            <a:off x="4618413" y="2073471"/>
            <a:ext cx="1660267"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25"/>
            </p:custDataLst>
          </p:nvPr>
        </p:nvSpPr>
        <p:spPr>
          <a:xfrm>
            <a:off x="3269444" y="5011689"/>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26"/>
            </p:custDataLst>
          </p:nvPr>
        </p:nvSpPr>
        <p:spPr>
          <a:xfrm>
            <a:off x="3888164" y="1152934"/>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27"/>
            </p:custDataLst>
          </p:nvPr>
        </p:nvSpPr>
        <p:spPr>
          <a:xfrm>
            <a:off x="4632291" y="5582147"/>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28"/>
            </p:custDataLst>
          </p:nvPr>
        </p:nvSpPr>
        <p:spPr>
          <a:xfrm>
            <a:off x="6517512" y="4058163"/>
            <a:ext cx="1616000"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40" cstate="hqprint">
            <a:extLst>
              <a:ext uri="{BEBA8EAE-BF5A-486C-A8C5-ECC9F3942E4B}">
                <a14:imgProps xmlns:a14="http://schemas.microsoft.com/office/drawing/2010/main">
                  <a14:imgLayer r:embed="rId41">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3659798" y="4358957"/>
            <a:ext cx="632604" cy="567413"/>
          </a:xfrm>
          <a:prstGeom prst="rect">
            <a:avLst/>
          </a:prstGeom>
          <a:noFill/>
          <a:extLst>
            <a:ext uri="{909E8E84-426E-40DD-AFC4-6F175D3DCCD1}">
              <a14:hiddenFill xmlns:a14="http://schemas.microsoft.com/office/drawing/2010/main">
                <a:solidFill>
                  <a:srgbClr val="FFFFFF"/>
                </a:solidFill>
              </a14:hiddenFill>
            </a:ext>
          </a:extLst>
        </p:spPr>
      </p:pic>
      <p:sp>
        <p:nvSpPr>
          <p:cNvPr id="48" name="5-Point Star 47">
            <a:extLst>
              <a:ext uri="{FF2B5EF4-FFF2-40B4-BE49-F238E27FC236}">
                <a16:creationId xmlns:a16="http://schemas.microsoft.com/office/drawing/2014/main" id="{ABE2F3E3-2A5E-1A4E-9B87-F783957148C0}"/>
              </a:ext>
            </a:extLst>
          </p:cNvPr>
          <p:cNvSpPr/>
          <p:nvPr/>
        </p:nvSpPr>
        <p:spPr>
          <a:xfrm>
            <a:off x="7313398" y="6042941"/>
            <a:ext cx="113881" cy="11388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b="1">
              <a:ln w="10160">
                <a:solidFill>
                  <a:schemeClr val="bg1"/>
                </a:solidFill>
                <a:prstDash val="solid"/>
              </a:ln>
              <a:solidFill>
                <a:srgbClr val="FFFFFF"/>
              </a:solidFill>
              <a:effectLst>
                <a:outerShdw blurRad="38100" dist="22860" dir="5400000" algn="tl" rotWithShape="0">
                  <a:srgbClr val="000000">
                    <a:alpha val="30000"/>
                  </a:srgbClr>
                </a:outerShdw>
              </a:effectLst>
            </a:endParaRPr>
          </a:p>
        </p:txBody>
      </p:sp>
      <p:cxnSp>
        <p:nvCxnSpPr>
          <p:cNvPr id="49" name="Straight Connector 48">
            <a:extLst>
              <a:ext uri="{FF2B5EF4-FFF2-40B4-BE49-F238E27FC236}">
                <a16:creationId xmlns:a16="http://schemas.microsoft.com/office/drawing/2014/main" id="{250CC057-C9F7-B646-8D3F-B52C53F2365B}"/>
              </a:ext>
            </a:extLst>
          </p:cNvPr>
          <p:cNvCxnSpPr>
            <a:cxnSpLocks/>
          </p:cNvCxnSpPr>
          <p:nvPr/>
        </p:nvCxnSpPr>
        <p:spPr>
          <a:xfrm>
            <a:off x="6771435" y="5914546"/>
            <a:ext cx="477549" cy="1504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42" cstate="hqprint">
            <a:extLst>
              <a:ext uri="{BEBA8EAE-BF5A-486C-A8C5-ECC9F3942E4B}">
                <a14:imgProps xmlns:a14="http://schemas.microsoft.com/office/drawing/2010/main">
                  <a14:imgLayer r:embed="rId43">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6307681" y="5086743"/>
            <a:ext cx="952732" cy="97040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B79F48E-AB04-7A4D-8111-18BD566353DD}"/>
              </a:ext>
            </a:extLst>
          </p:cNvPr>
          <p:cNvSpPr txBox="1"/>
          <p:nvPr>
            <p:custDataLst>
              <p:tags r:id="rId29"/>
            </p:custDataLst>
          </p:nvPr>
        </p:nvSpPr>
        <p:spPr bwMode="auto">
          <a:xfrm>
            <a:off x="8046038" y="3215083"/>
            <a:ext cx="3207517"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100 – 1000’s per person</a:t>
            </a:r>
          </a:p>
        </p:txBody>
      </p:sp>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30"/>
            </p:custDataLst>
          </p:nvPr>
        </p:nvPicPr>
        <p:blipFill>
          <a:blip r:embed="rId44" cstate="print">
            <a:extLst>
              <a:ext uri="{28A0092B-C50C-407E-A947-70E740481C1C}">
                <a14:useLocalDpi xmlns:a14="http://schemas.microsoft.com/office/drawing/2010/main"/>
              </a:ext>
            </a:extLst>
          </a:blip>
          <a:srcRect/>
          <a:stretch>
            <a:fillRect/>
          </a:stretch>
        </p:blipFill>
        <p:spPr bwMode="auto">
          <a:xfrm>
            <a:off x="5305515" y="3749602"/>
            <a:ext cx="818540" cy="756528"/>
          </a:xfrm>
          <a:prstGeom prst="rect">
            <a:avLst/>
          </a:prstGeom>
          <a:noFill/>
          <a:ln w="9525">
            <a:noFill/>
            <a:miter lim="800000"/>
            <a:headEnd/>
            <a:tailEnd/>
          </a:ln>
        </p:spPr>
      </p:pic>
      <p:cxnSp>
        <p:nvCxnSpPr>
          <p:cNvPr id="62" name="Straight Connector 61">
            <a:extLst>
              <a:ext uri="{FF2B5EF4-FFF2-40B4-BE49-F238E27FC236}">
                <a16:creationId xmlns:a16="http://schemas.microsoft.com/office/drawing/2014/main" id="{42179F36-35F1-2D47-B1CF-BFEE203B2324}"/>
              </a:ext>
            </a:extLst>
          </p:cNvPr>
          <p:cNvCxnSpPr>
            <a:cxnSpLocks/>
          </p:cNvCxnSpPr>
          <p:nvPr/>
        </p:nvCxnSpPr>
        <p:spPr>
          <a:xfrm flipV="1">
            <a:off x="7448061" y="5469796"/>
            <a:ext cx="1195955" cy="6767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3AE3DD3D-B51A-3040-8744-C04C3DF295B4}"/>
              </a:ext>
            </a:extLst>
          </p:cNvPr>
          <p:cNvSpPr txBox="1"/>
          <p:nvPr>
            <p:custDataLst>
              <p:tags r:id="rId31"/>
            </p:custDataLst>
          </p:nvPr>
        </p:nvSpPr>
        <p:spPr>
          <a:xfrm>
            <a:off x="8437940" y="2848243"/>
            <a:ext cx="2269067" cy="406265"/>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400" b="1" dirty="0">
                <a:solidFill>
                  <a:schemeClr val="tx2"/>
                </a:solidFill>
                <a:latin typeface="Segoe UI Semilight" panose="020B0402040204020203" pitchFamily="34" charset="0"/>
                <a:cs typeface="Segoe UI Semilight" panose="020B0402040204020203" pitchFamily="34" charset="0"/>
              </a:rPr>
              <a:t>Smart Dust</a:t>
            </a:r>
          </a:p>
        </p:txBody>
      </p:sp>
      <p:pic>
        <p:nvPicPr>
          <p:cNvPr id="52" name="Picture 51" descr="m3_crop_1000x378.pdf">
            <a:extLst>
              <a:ext uri="{FF2B5EF4-FFF2-40B4-BE49-F238E27FC236}">
                <a16:creationId xmlns:a16="http://schemas.microsoft.com/office/drawing/2014/main" id="{D6CCD9B2-F689-A24B-BCE3-BAA4B6052A38}"/>
              </a:ext>
            </a:extLst>
          </p:cNvPr>
          <p:cNvPicPr>
            <a:picLocks noChangeAspect="1"/>
          </p:cNvPicPr>
          <p:nvPr/>
        </p:nvPicPr>
        <p:blipFill rotWithShape="1">
          <a:blip r:embed="rId45" cstate="hqprint">
            <a:extLst>
              <a:ext uri="{28A0092B-C50C-407E-A947-70E740481C1C}">
                <a14:useLocalDpi xmlns:a14="http://schemas.microsoft.com/office/drawing/2010/main"/>
              </a:ext>
            </a:extLst>
          </a:blip>
          <a:srcRect/>
          <a:stretch/>
        </p:blipFill>
        <p:spPr>
          <a:xfrm>
            <a:off x="8668348" y="3685317"/>
            <a:ext cx="2286045" cy="1784479"/>
          </a:xfrm>
          <a:prstGeom prst="rect">
            <a:avLst/>
          </a:prstGeom>
          <a:ln w="25400">
            <a:solidFill>
              <a:schemeClr val="tx1"/>
            </a:solidFill>
          </a:ln>
        </p:spPr>
      </p:pic>
      <p:sp>
        <p:nvSpPr>
          <p:cNvPr id="55" name="Rectangle 54">
            <a:extLst>
              <a:ext uri="{FF2B5EF4-FFF2-40B4-BE49-F238E27FC236}">
                <a16:creationId xmlns:a16="http://schemas.microsoft.com/office/drawing/2014/main" id="{B2C65D24-341B-464A-882C-0CD9E872F238}"/>
              </a:ext>
            </a:extLst>
          </p:cNvPr>
          <p:cNvSpPr/>
          <p:nvPr/>
        </p:nvSpPr>
        <p:spPr>
          <a:xfrm>
            <a:off x="7490282" y="1086309"/>
            <a:ext cx="4358888" cy="1528945"/>
          </a:xfrm>
          <a:prstGeom prst="rect">
            <a:avLst/>
          </a:prstGeom>
        </p:spPr>
        <p:txBody>
          <a:bodyPr wrap="square">
            <a:spAutoFit/>
          </a:bodyPr>
          <a:lstStyle/>
          <a:p>
            <a:pPr eaLnBrk="0" hangingPunct="0">
              <a:defRPr/>
            </a:pPr>
            <a:r>
              <a:rPr lang="ja-JP" altLang="en-US" sz="1867" i="1" dirty="0">
                <a:solidFill>
                  <a:srgbClr val="CC0000"/>
                </a:solidFill>
              </a:rPr>
              <a:t>“</a:t>
            </a:r>
            <a:r>
              <a:rPr lang="en-US" altLang="ja-JP" sz="1867" i="1" dirty="0">
                <a:solidFill>
                  <a:srgbClr val="CC0000"/>
                </a:solidFill>
              </a:rPr>
              <a:t>Roughly every decade a new, lower priced computer class forms based on a new programming platform, network, and interface resulting in new usage and the establishment of a new industry.</a:t>
            </a:r>
            <a:r>
              <a:rPr lang="ja-JP" altLang="en-US" sz="1867" i="1" dirty="0">
                <a:solidFill>
                  <a:srgbClr val="CC0000"/>
                </a:solidFill>
              </a:rPr>
              <a:t>”</a:t>
            </a:r>
            <a:endParaRPr lang="en-US" sz="1867" i="1" dirty="0">
              <a:solidFill>
                <a:srgbClr val="CC0000"/>
              </a:solidFill>
            </a:endParaRPr>
          </a:p>
        </p:txBody>
      </p:sp>
      <p:sp>
        <p:nvSpPr>
          <p:cNvPr id="56" name="TextBox 55">
            <a:extLst>
              <a:ext uri="{FF2B5EF4-FFF2-40B4-BE49-F238E27FC236}">
                <a16:creationId xmlns:a16="http://schemas.microsoft.com/office/drawing/2014/main" id="{8622A73B-5ECC-6647-9DE2-665F95511E38}"/>
              </a:ext>
            </a:extLst>
          </p:cNvPr>
          <p:cNvSpPr txBox="1"/>
          <p:nvPr>
            <p:custDataLst>
              <p:tags r:id="rId32"/>
            </p:custDataLst>
          </p:nvPr>
        </p:nvSpPr>
        <p:spPr>
          <a:xfrm>
            <a:off x="7173499" y="2581115"/>
            <a:ext cx="4674176" cy="336567"/>
          </a:xfrm>
          <a:prstGeom prst="rect">
            <a:avLst/>
          </a:prstGeom>
          <a:noFill/>
        </p:spPr>
        <p:txBody>
          <a:bodyPr wrap="square">
            <a:prstTxWarp prst="textNoShape">
              <a:avLst/>
            </a:prstTxWarp>
            <a:spAutoFit/>
          </a:bodyPr>
          <a:lstStyle/>
          <a:p>
            <a:pPr algn="ctr" eaLnBrk="0" fontAlgn="ctr" hangingPunct="0">
              <a:lnSpc>
                <a:spcPct val="80000"/>
              </a:lnSpc>
              <a:spcBef>
                <a:spcPct val="50000"/>
              </a:spcBef>
              <a:buClr>
                <a:srgbClr val="FFFFFF"/>
              </a:buClr>
              <a:buSzPct val="125000"/>
              <a:buFont typeface="Wingdings" pitchFamily="1" charset="2"/>
              <a:buNone/>
            </a:pPr>
            <a:r>
              <a:rPr lang="en-US" sz="1867" b="1" dirty="0">
                <a:solidFill>
                  <a:srgbClr val="1D315B"/>
                </a:solidFill>
                <a:latin typeface="Arial" pitchFamily="1" charset="0"/>
              </a:rPr>
              <a:t>[Bell et al. </a:t>
            </a:r>
            <a:r>
              <a:rPr lang="en-US" sz="1867" b="1" i="1" dirty="0">
                <a:solidFill>
                  <a:srgbClr val="1D315B"/>
                </a:solidFill>
                <a:latin typeface="Arial" pitchFamily="1" charset="0"/>
              </a:rPr>
              <a:t>Computer, 1972</a:t>
            </a:r>
            <a:r>
              <a:rPr lang="en-US" sz="1867" b="1" dirty="0">
                <a:solidFill>
                  <a:srgbClr val="1D315B"/>
                </a:solidFill>
                <a:latin typeface="Arial" pitchFamily="1" charset="0"/>
              </a:rPr>
              <a:t>, ACM, 2008]</a:t>
            </a:r>
          </a:p>
        </p:txBody>
      </p:sp>
      <p:sp>
        <p:nvSpPr>
          <p:cNvPr id="53" name="Footer Placeholder 1">
            <a:extLst>
              <a:ext uri="{FF2B5EF4-FFF2-40B4-BE49-F238E27FC236}">
                <a16:creationId xmlns:a16="http://schemas.microsoft.com/office/drawing/2014/main" id="{DE29494F-BCC8-CD08-A1CF-43A2E2400DAB}"/>
              </a:ext>
            </a:extLst>
          </p:cNvPr>
          <p:cNvSpPr>
            <a:spLocks noGrp="1"/>
          </p:cNvSpPr>
          <p:nvPr>
            <p:ph type="ftr" sz="quarter" idx="11"/>
          </p:nvPr>
        </p:nvSpPr>
        <p:spPr>
          <a:xfrm>
            <a:off x="3354525" y="6520674"/>
            <a:ext cx="6325974" cy="365125"/>
          </a:xfrm>
        </p:spPr>
        <p:txBody>
          <a:bodyPr/>
          <a:lstStyle/>
          <a:p>
            <a:r>
              <a:rPr lang="sv-SE" sz="1200" dirty="0" err="1"/>
              <a:t>Courtesy</a:t>
            </a:r>
            <a:r>
              <a:rPr lang="sv-SE" sz="1200" dirty="0"/>
              <a:t>: From a </a:t>
            </a:r>
            <a:r>
              <a:rPr lang="sv-SE" sz="1200" dirty="0" err="1"/>
              <a:t>course</a:t>
            </a:r>
            <a:r>
              <a:rPr lang="sv-SE" sz="1200" dirty="0"/>
              <a:t> </a:t>
            </a:r>
            <a:r>
              <a:rPr lang="sv-SE" sz="1200" dirty="0" err="1"/>
              <a:t>offered</a:t>
            </a:r>
            <a:r>
              <a:rPr lang="sv-SE" sz="1200" dirty="0"/>
              <a:t> by Pat </a:t>
            </a:r>
            <a:r>
              <a:rPr lang="sv-SE" sz="1200" dirty="0" err="1"/>
              <a:t>Pannuto</a:t>
            </a:r>
            <a:r>
              <a:rPr lang="sv-SE" sz="1200" dirty="0"/>
              <a:t> (University </a:t>
            </a:r>
            <a:r>
              <a:rPr lang="sv-SE" sz="1200" dirty="0" err="1"/>
              <a:t>of</a:t>
            </a:r>
            <a:r>
              <a:rPr lang="sv-SE" sz="1200" dirty="0"/>
              <a:t> California, San Diego)</a:t>
            </a:r>
          </a:p>
        </p:txBody>
      </p:sp>
    </p:spTree>
    <p:extLst>
      <p:ext uri="{BB962C8B-B14F-4D97-AF65-F5344CB8AC3E}">
        <p14:creationId xmlns:p14="http://schemas.microsoft.com/office/powerpoint/2010/main" val="7799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6" grpId="0"/>
      <p:bldP spid="27" grpId="0"/>
      <p:bldP spid="36" grpId="0"/>
      <p:bldP spid="37" grpId="0" animBg="1"/>
      <p:bldP spid="38" grpId="0" animBg="1"/>
      <p:bldP spid="39"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19</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dirty="0">
                <a:latin typeface="+mj-lt"/>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299944350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b="1" dirty="0"/>
              <a:t>General course information and updates</a:t>
            </a:r>
            <a:endParaRPr lang="en-US" b="1" dirty="0">
              <a:sym typeface="Wingdings" pitchFamily="2" charset="2"/>
            </a:endParaRPr>
          </a:p>
          <a:p>
            <a:r>
              <a:rPr lang="en-US" dirty="0">
                <a:latin typeface="+mj-lt"/>
                <a:sym typeface="Wingdings" pitchFamily="2" charset="2"/>
              </a:rPr>
              <a:t>Let us review what we had covered in the last lecture</a:t>
            </a:r>
          </a:p>
          <a:p>
            <a:r>
              <a:rPr lang="en-US" dirty="0">
                <a:latin typeface="+mj-lt"/>
                <a:sym typeface="Wingdings" pitchFamily="2" charset="2"/>
              </a:rPr>
              <a:t>Terminology used: What is radio? Electromagnetic waves? </a:t>
            </a:r>
          </a:p>
          <a:p>
            <a:r>
              <a:rPr lang="en-US" dirty="0">
                <a:latin typeface="+mj-lt"/>
                <a:sym typeface="Wingdings" pitchFamily="2" charset="2"/>
              </a:rPr>
              <a:t>Basics of modulation and antennas</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Signal propagation, estimating communication range</a:t>
            </a: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2</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44479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normAutofit/>
          </a:bodyPr>
          <a:lstStyle/>
          <a:p>
            <a:r>
              <a:rPr lang="en-US" sz="4000"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20</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747750" y="1690687"/>
            <a:ext cx="6772166" cy="2499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Mark Weiser (1952 – 1999)</a:t>
            </a:r>
          </a:p>
          <a:p>
            <a:pPr lvl="1"/>
            <a:r>
              <a:rPr lang="en-US" dirty="0">
                <a:latin typeface="+mj-lt"/>
              </a:rPr>
              <a:t>PhD (University of Michigan), CTO at Xerox PARC</a:t>
            </a:r>
          </a:p>
          <a:p>
            <a:pPr lvl="1"/>
            <a:r>
              <a:rPr lang="en-US" dirty="0">
                <a:latin typeface="+mj-lt"/>
              </a:rPr>
              <a:t>Considered “Father” of ubiquitous computing</a:t>
            </a:r>
          </a:p>
          <a:p>
            <a:pPr lvl="1"/>
            <a:r>
              <a:rPr lang="en-US" dirty="0">
                <a:latin typeface="+mj-lt"/>
              </a:rPr>
              <a:t>He is a highly influential figure in the area</a:t>
            </a:r>
          </a:p>
          <a:p>
            <a:r>
              <a:rPr lang="en-US" dirty="0">
                <a:latin typeface="+mj-lt"/>
              </a:rPr>
              <a:t>What is </a:t>
            </a:r>
            <a:r>
              <a:rPr lang="en-US" b="1" dirty="0">
                <a:latin typeface="+mj-lt"/>
              </a:rPr>
              <a:t>ubiquitous</a:t>
            </a:r>
            <a:r>
              <a:rPr lang="en-US" dirty="0">
                <a:latin typeface="+mj-lt"/>
              </a:rPr>
              <a:t> computing?</a:t>
            </a:r>
          </a:p>
          <a:p>
            <a:endParaRPr lang="en-US" dirty="0">
              <a:latin typeface="+mj-lt"/>
            </a:endParaRPr>
          </a:p>
          <a:p>
            <a:pPr marL="0" indent="0">
              <a:buFont typeface="Arial" panose="020B0604020202020204" pitchFamily="34" charset="0"/>
              <a:buNone/>
            </a:pPr>
            <a:endParaRPr lang="en-US" dirty="0">
              <a:latin typeface="+mj-lt"/>
            </a:endParaRPr>
          </a:p>
        </p:txBody>
      </p:sp>
      <p:pic>
        <p:nvPicPr>
          <p:cNvPr id="8" name="Picture 7">
            <a:extLst>
              <a:ext uri="{FF2B5EF4-FFF2-40B4-BE49-F238E27FC236}">
                <a16:creationId xmlns:a16="http://schemas.microsoft.com/office/drawing/2014/main" id="{B91AFEF3-8F7F-4728-CAE0-8594823E54C1}"/>
              </a:ext>
            </a:extLst>
          </p:cNvPr>
          <p:cNvPicPr>
            <a:picLocks noChangeAspect="1"/>
          </p:cNvPicPr>
          <p:nvPr/>
        </p:nvPicPr>
        <p:blipFill>
          <a:blip r:embed="rId2"/>
          <a:stretch>
            <a:fillRect/>
          </a:stretch>
        </p:blipFill>
        <p:spPr>
          <a:xfrm>
            <a:off x="7610366" y="1690687"/>
            <a:ext cx="4155364" cy="4155364"/>
          </a:xfrm>
          <a:prstGeom prst="rect">
            <a:avLst/>
          </a:prstGeom>
        </p:spPr>
      </p:pic>
    </p:spTree>
    <p:extLst>
      <p:ext uri="{BB962C8B-B14F-4D97-AF65-F5344CB8AC3E}">
        <p14:creationId xmlns:p14="http://schemas.microsoft.com/office/powerpoint/2010/main" val="2693074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a:xfrm>
            <a:off x="683955" y="419716"/>
            <a:ext cx="10515600" cy="1325563"/>
          </a:xfrm>
        </p:spPr>
        <p:txBody>
          <a:bodyPr>
            <a:normAutofit/>
          </a:bodyPr>
          <a:lstStyle/>
          <a:p>
            <a:r>
              <a:rPr lang="en-US" sz="4000"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21</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683955" y="1850066"/>
            <a:ext cx="6347709" cy="2872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mj-lt"/>
              </a:rPr>
              <a:t>“</a:t>
            </a:r>
            <a:r>
              <a:rPr lang="en-SG" sz="2400" dirty="0">
                <a:latin typeface="+mj-lt"/>
              </a:rPr>
              <a:t>Ubiquitous computing names the third wave in computing, just now beginning. First were mainframes, each shared by lots of people. Now we are in the personal computing era, person and machine staring uneasily at each other across the desktop. Next comes ubiquitous computing, or the age of calm technology, when technology recedes into the background of our lives.”</a:t>
            </a:r>
            <a:endParaRPr lang="en-US" sz="2400" dirty="0">
              <a:latin typeface="+mj-lt"/>
            </a:endParaRPr>
          </a:p>
          <a:p>
            <a:pPr lvl="1"/>
            <a:endParaRPr lang="en-US" dirty="0">
              <a:latin typeface="+mj-lt"/>
            </a:endParaRPr>
          </a:p>
          <a:p>
            <a:endParaRPr lang="en-US" dirty="0">
              <a:latin typeface="+mj-lt"/>
            </a:endParaRPr>
          </a:p>
          <a:p>
            <a:pPr marL="0" indent="0">
              <a:buFont typeface="Arial" panose="020B0604020202020204" pitchFamily="34" charset="0"/>
              <a:buNone/>
            </a:pPr>
            <a:endParaRPr lang="en-US" dirty="0">
              <a:latin typeface="+mj-lt"/>
            </a:endParaRPr>
          </a:p>
        </p:txBody>
      </p:sp>
      <p:pic>
        <p:nvPicPr>
          <p:cNvPr id="6" name="Picture 5">
            <a:extLst>
              <a:ext uri="{FF2B5EF4-FFF2-40B4-BE49-F238E27FC236}">
                <a16:creationId xmlns:a16="http://schemas.microsoft.com/office/drawing/2014/main" id="{4EDBEFB0-CBFF-CA2F-8185-ED0AA1620FA0}"/>
              </a:ext>
            </a:extLst>
          </p:cNvPr>
          <p:cNvPicPr>
            <a:picLocks noChangeAspect="1"/>
          </p:cNvPicPr>
          <p:nvPr/>
        </p:nvPicPr>
        <p:blipFill>
          <a:blip r:embed="rId2"/>
          <a:stretch>
            <a:fillRect/>
          </a:stretch>
        </p:blipFill>
        <p:spPr>
          <a:xfrm>
            <a:off x="7610366" y="1690687"/>
            <a:ext cx="4155364" cy="4155364"/>
          </a:xfrm>
          <a:prstGeom prst="rect">
            <a:avLst/>
          </a:prstGeom>
        </p:spPr>
      </p:pic>
    </p:spTree>
    <p:extLst>
      <p:ext uri="{BB962C8B-B14F-4D97-AF65-F5344CB8AC3E}">
        <p14:creationId xmlns:p14="http://schemas.microsoft.com/office/powerpoint/2010/main" val="3556086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22</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838200" y="1552412"/>
            <a:ext cx="11111096" cy="4329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What are upcoming technologies that may become ubiquitous?</a:t>
            </a:r>
          </a:p>
          <a:p>
            <a:pPr marL="0" indent="0">
              <a:buFont typeface="Arial" panose="020B0604020202020204" pitchFamily="34" charset="0"/>
              <a:buNone/>
            </a:pPr>
            <a:endParaRPr lang="en-US" dirty="0">
              <a:latin typeface="+mj-lt"/>
            </a:endParaRPr>
          </a:p>
        </p:txBody>
      </p:sp>
      <p:pic>
        <p:nvPicPr>
          <p:cNvPr id="9" name="Picture 8" descr="A close up of an eye&#10;&#10;Description automatically generated">
            <a:extLst>
              <a:ext uri="{FF2B5EF4-FFF2-40B4-BE49-F238E27FC236}">
                <a16:creationId xmlns:a16="http://schemas.microsoft.com/office/drawing/2014/main" id="{1C2948CD-A20E-2ED9-8A62-650E2B7A2ACB}"/>
              </a:ext>
            </a:extLst>
          </p:cNvPr>
          <p:cNvPicPr>
            <a:picLocks noChangeAspect="1"/>
          </p:cNvPicPr>
          <p:nvPr/>
        </p:nvPicPr>
        <p:blipFill>
          <a:blip r:embed="rId2"/>
          <a:stretch>
            <a:fillRect/>
          </a:stretch>
        </p:blipFill>
        <p:spPr>
          <a:xfrm>
            <a:off x="6008649" y="2208213"/>
            <a:ext cx="3673972" cy="3673972"/>
          </a:xfrm>
          <a:prstGeom prst="rect">
            <a:avLst/>
          </a:prstGeom>
        </p:spPr>
      </p:pic>
      <p:pic>
        <p:nvPicPr>
          <p:cNvPr id="11" name="Picture 10" descr="A person wearing virtual reality goggles&#10;&#10;Description automatically generated">
            <a:extLst>
              <a:ext uri="{FF2B5EF4-FFF2-40B4-BE49-F238E27FC236}">
                <a16:creationId xmlns:a16="http://schemas.microsoft.com/office/drawing/2014/main" id="{CFD2C02A-25F0-E723-2113-CD49CB060CF2}"/>
              </a:ext>
            </a:extLst>
          </p:cNvPr>
          <p:cNvPicPr>
            <a:picLocks noChangeAspect="1"/>
          </p:cNvPicPr>
          <p:nvPr/>
        </p:nvPicPr>
        <p:blipFill>
          <a:blip r:embed="rId3"/>
          <a:stretch>
            <a:fillRect/>
          </a:stretch>
        </p:blipFill>
        <p:spPr>
          <a:xfrm>
            <a:off x="1883169" y="2208213"/>
            <a:ext cx="3673972" cy="3673972"/>
          </a:xfrm>
          <a:prstGeom prst="rect">
            <a:avLst/>
          </a:prstGeom>
        </p:spPr>
      </p:pic>
    </p:spTree>
    <p:extLst>
      <p:ext uri="{BB962C8B-B14F-4D97-AF65-F5344CB8AC3E}">
        <p14:creationId xmlns:p14="http://schemas.microsoft.com/office/powerpoint/2010/main" val="148138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History of Wireless Transmissions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23</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Title 1">
            <a:extLst>
              <a:ext uri="{FF2B5EF4-FFF2-40B4-BE49-F238E27FC236}">
                <a16:creationId xmlns:a16="http://schemas.microsoft.com/office/drawing/2014/main" id="{5398096A-21EA-6058-1300-FC1DFD611481}"/>
              </a:ext>
            </a:extLst>
          </p:cNvPr>
          <p:cNvSpPr txBox="1">
            <a:spLocks/>
          </p:cNvSpPr>
          <p:nvPr/>
        </p:nvSpPr>
        <p:spPr>
          <a:xfrm>
            <a:off x="838200" y="365125"/>
            <a:ext cx="1066192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759108"/>
            <a:ext cx="11066698" cy="3545756"/>
          </a:xfrm>
        </p:spPr>
        <p:txBody>
          <a:bodyPr/>
          <a:lstStyle/>
          <a:p>
            <a:r>
              <a:rPr lang="en-US" dirty="0">
                <a:latin typeface="+mj-lt"/>
              </a:rPr>
              <a:t>1880: Alexander Graham Bell and his assistant Charles Sumner </a:t>
            </a:r>
            <a:r>
              <a:rPr lang="en-US" dirty="0" err="1">
                <a:latin typeface="+mj-lt"/>
              </a:rPr>
              <a:t>Tainter</a:t>
            </a:r>
            <a:r>
              <a:rPr lang="en-US" dirty="0">
                <a:latin typeface="+mj-lt"/>
              </a:rPr>
              <a:t> at the Bell Labs invented the photophone</a:t>
            </a:r>
          </a:p>
          <a:p>
            <a:r>
              <a:rPr lang="en-US" b="1" dirty="0">
                <a:latin typeface="+mj-lt"/>
              </a:rPr>
              <a:t>Photophone: </a:t>
            </a:r>
            <a:r>
              <a:rPr lang="en-US" dirty="0">
                <a:latin typeface="+mj-lt"/>
              </a:rPr>
              <a:t>a device that transmitted sound on a beam of light </a:t>
            </a:r>
          </a:p>
        </p:txBody>
      </p:sp>
      <p:pic>
        <p:nvPicPr>
          <p:cNvPr id="7" name="Picture 6" descr="A picture containing text&#10;&#10;Description automatically generated">
            <a:extLst>
              <a:ext uri="{FF2B5EF4-FFF2-40B4-BE49-F238E27FC236}">
                <a16:creationId xmlns:a16="http://schemas.microsoft.com/office/drawing/2014/main" id="{A943FC86-602C-1094-35A4-7FD43462026C}"/>
              </a:ext>
            </a:extLst>
          </p:cNvPr>
          <p:cNvPicPr>
            <a:picLocks noChangeAspect="1"/>
          </p:cNvPicPr>
          <p:nvPr/>
        </p:nvPicPr>
        <p:blipFill>
          <a:blip r:embed="rId3"/>
          <a:stretch>
            <a:fillRect/>
          </a:stretch>
        </p:blipFill>
        <p:spPr>
          <a:xfrm>
            <a:off x="3776684" y="3428999"/>
            <a:ext cx="3876431" cy="2599793"/>
          </a:xfrm>
          <a:prstGeom prst="rect">
            <a:avLst/>
          </a:prstGeom>
        </p:spPr>
      </p:pic>
      <p:pic>
        <p:nvPicPr>
          <p:cNvPr id="11" name="Picture 10" descr="A picture containing text, outdoor, water, ground&#10;&#10;Description automatically generated">
            <a:extLst>
              <a:ext uri="{FF2B5EF4-FFF2-40B4-BE49-F238E27FC236}">
                <a16:creationId xmlns:a16="http://schemas.microsoft.com/office/drawing/2014/main" id="{60087950-AEB2-737B-4A20-C0862B1357AB}"/>
              </a:ext>
            </a:extLst>
          </p:cNvPr>
          <p:cNvPicPr>
            <a:picLocks noChangeAspect="1"/>
          </p:cNvPicPr>
          <p:nvPr/>
        </p:nvPicPr>
        <p:blipFill>
          <a:blip r:embed="rId4"/>
          <a:stretch>
            <a:fillRect/>
          </a:stretch>
        </p:blipFill>
        <p:spPr>
          <a:xfrm>
            <a:off x="8018398" y="3429000"/>
            <a:ext cx="3913090" cy="2599792"/>
          </a:xfrm>
          <a:prstGeom prst="rect">
            <a:avLst/>
          </a:prstGeom>
        </p:spPr>
      </p:pic>
      <p:pic>
        <p:nvPicPr>
          <p:cNvPr id="9" name="Picture 8" descr="A person sitting at a desk&#10;&#10;Description automatically generated">
            <a:extLst>
              <a:ext uri="{FF2B5EF4-FFF2-40B4-BE49-F238E27FC236}">
                <a16:creationId xmlns:a16="http://schemas.microsoft.com/office/drawing/2014/main" id="{F6C06EB1-CA9F-CF03-CC8C-6CB9EC419FA6}"/>
              </a:ext>
            </a:extLst>
          </p:cNvPr>
          <p:cNvPicPr>
            <a:picLocks noChangeAspect="1"/>
          </p:cNvPicPr>
          <p:nvPr/>
        </p:nvPicPr>
        <p:blipFill>
          <a:blip r:embed="rId5"/>
          <a:stretch>
            <a:fillRect/>
          </a:stretch>
        </p:blipFill>
        <p:spPr>
          <a:xfrm>
            <a:off x="676606" y="3428999"/>
            <a:ext cx="2599793" cy="2599793"/>
          </a:xfrm>
          <a:prstGeom prst="rect">
            <a:avLst/>
          </a:prstGeom>
        </p:spPr>
      </p:pic>
    </p:spTree>
    <p:extLst>
      <p:ext uri="{BB962C8B-B14F-4D97-AF65-F5344CB8AC3E}">
        <p14:creationId xmlns:p14="http://schemas.microsoft.com/office/powerpoint/2010/main" val="8072589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24</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Title 1">
            <a:extLst>
              <a:ext uri="{FF2B5EF4-FFF2-40B4-BE49-F238E27FC236}">
                <a16:creationId xmlns:a16="http://schemas.microsoft.com/office/drawing/2014/main" id="{5398096A-21EA-6058-1300-FC1DFD611481}"/>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759108"/>
            <a:ext cx="11066698" cy="3545756"/>
          </a:xfrm>
        </p:spPr>
        <p:txBody>
          <a:bodyPr/>
          <a:lstStyle/>
          <a:p>
            <a:r>
              <a:rPr lang="en-US" dirty="0">
                <a:latin typeface="+mj-lt"/>
              </a:rPr>
              <a:t>1893: Nikola Tesla gave a public demonstration of "wireless" radio communication at St. Louis, Missouri, USA</a:t>
            </a:r>
          </a:p>
        </p:txBody>
      </p:sp>
      <p:pic>
        <p:nvPicPr>
          <p:cNvPr id="7" name="Picture 6" descr="A person with lightning striking his face&#10;&#10;Description automatically generated">
            <a:extLst>
              <a:ext uri="{FF2B5EF4-FFF2-40B4-BE49-F238E27FC236}">
                <a16:creationId xmlns:a16="http://schemas.microsoft.com/office/drawing/2014/main" id="{6ECA765D-02FB-2BCC-BF04-57B63A26502D}"/>
              </a:ext>
            </a:extLst>
          </p:cNvPr>
          <p:cNvPicPr>
            <a:picLocks noChangeAspect="1"/>
          </p:cNvPicPr>
          <p:nvPr/>
        </p:nvPicPr>
        <p:blipFill>
          <a:blip r:embed="rId3"/>
          <a:stretch>
            <a:fillRect/>
          </a:stretch>
        </p:blipFill>
        <p:spPr>
          <a:xfrm>
            <a:off x="1969624" y="2933166"/>
            <a:ext cx="2980481" cy="2980481"/>
          </a:xfrm>
          <a:prstGeom prst="rect">
            <a:avLst/>
          </a:prstGeom>
        </p:spPr>
      </p:pic>
      <p:pic>
        <p:nvPicPr>
          <p:cNvPr id="11" name="Picture 10" descr="A person with a mustache and a suit and tie&#10;&#10;Description automatically generated">
            <a:extLst>
              <a:ext uri="{FF2B5EF4-FFF2-40B4-BE49-F238E27FC236}">
                <a16:creationId xmlns:a16="http://schemas.microsoft.com/office/drawing/2014/main" id="{ED88AA12-1F6D-3973-F840-065EE815811D}"/>
              </a:ext>
            </a:extLst>
          </p:cNvPr>
          <p:cNvPicPr>
            <a:picLocks noChangeAspect="1"/>
          </p:cNvPicPr>
          <p:nvPr/>
        </p:nvPicPr>
        <p:blipFill>
          <a:blip r:embed="rId4"/>
          <a:stretch>
            <a:fillRect/>
          </a:stretch>
        </p:blipFill>
        <p:spPr>
          <a:xfrm>
            <a:off x="6081530" y="2873391"/>
            <a:ext cx="2980481" cy="2980481"/>
          </a:xfrm>
          <a:prstGeom prst="rect">
            <a:avLst/>
          </a:prstGeom>
        </p:spPr>
      </p:pic>
    </p:spTree>
    <p:extLst>
      <p:ext uri="{BB962C8B-B14F-4D97-AF65-F5344CB8AC3E}">
        <p14:creationId xmlns:p14="http://schemas.microsoft.com/office/powerpoint/2010/main" val="423108780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pic>
        <p:nvPicPr>
          <p:cNvPr id="5" name="Picture 4" descr="A picture containing text, indoor, black, old&#10;&#10;Description automatically generated">
            <a:extLst>
              <a:ext uri="{FF2B5EF4-FFF2-40B4-BE49-F238E27FC236}">
                <a16:creationId xmlns:a16="http://schemas.microsoft.com/office/drawing/2014/main" id="{C33EDD35-5F1C-8898-A735-07E0E62883E9}"/>
              </a:ext>
            </a:extLst>
          </p:cNvPr>
          <p:cNvPicPr>
            <a:picLocks noChangeAspect="1"/>
          </p:cNvPicPr>
          <p:nvPr/>
        </p:nvPicPr>
        <p:blipFill>
          <a:blip r:embed="rId3"/>
          <a:stretch>
            <a:fillRect/>
          </a:stretch>
        </p:blipFill>
        <p:spPr>
          <a:xfrm>
            <a:off x="7239000" y="3310053"/>
            <a:ext cx="4631188" cy="2859758"/>
          </a:xfrm>
          <a:prstGeom prst="rect">
            <a:avLst/>
          </a:prstGeom>
        </p:spPr>
      </p:pic>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25</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656122"/>
            <a:ext cx="11066698" cy="3545756"/>
          </a:xfrm>
        </p:spPr>
        <p:txBody>
          <a:bodyPr/>
          <a:lstStyle/>
          <a:p>
            <a:r>
              <a:rPr lang="en-US" dirty="0">
                <a:latin typeface="+mj-lt"/>
              </a:rPr>
              <a:t>1896: Guglielmo Marconi's first radio transmissions, coded signals that were transmitted only about 1.6 km (a mile) </a:t>
            </a:r>
          </a:p>
          <a:p>
            <a:r>
              <a:rPr lang="en-US" dirty="0">
                <a:latin typeface="+mj-lt"/>
              </a:rPr>
              <a:t>1899: Marconi sends a signal over the English Channel ~50km</a:t>
            </a:r>
          </a:p>
        </p:txBody>
      </p:sp>
      <p:sp>
        <p:nvSpPr>
          <p:cNvPr id="7" name="Title 1">
            <a:extLst>
              <a:ext uri="{FF2B5EF4-FFF2-40B4-BE49-F238E27FC236}">
                <a16:creationId xmlns:a16="http://schemas.microsoft.com/office/drawing/2014/main" id="{4EEB7AF9-9545-86AE-5964-10294D1AD334}"/>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pic>
        <p:nvPicPr>
          <p:cNvPr id="9" name="Picture 8" descr="A person in a suit&#10;&#10;Description automatically generated">
            <a:extLst>
              <a:ext uri="{FF2B5EF4-FFF2-40B4-BE49-F238E27FC236}">
                <a16:creationId xmlns:a16="http://schemas.microsoft.com/office/drawing/2014/main" id="{CB2AFDE9-AD2E-82F1-1ABC-66B26C225AE1}"/>
              </a:ext>
            </a:extLst>
          </p:cNvPr>
          <p:cNvPicPr>
            <a:picLocks noChangeAspect="1"/>
          </p:cNvPicPr>
          <p:nvPr/>
        </p:nvPicPr>
        <p:blipFill>
          <a:blip r:embed="rId4"/>
          <a:stretch>
            <a:fillRect/>
          </a:stretch>
        </p:blipFill>
        <p:spPr>
          <a:xfrm>
            <a:off x="838199" y="3310052"/>
            <a:ext cx="2859759" cy="2859759"/>
          </a:xfrm>
          <a:prstGeom prst="rect">
            <a:avLst/>
          </a:prstGeom>
        </p:spPr>
      </p:pic>
      <p:pic>
        <p:nvPicPr>
          <p:cNvPr id="11" name="Picture 10" descr="A person standing in front of a desk with a variety of objects&#10;&#10;Description automatically generated">
            <a:extLst>
              <a:ext uri="{FF2B5EF4-FFF2-40B4-BE49-F238E27FC236}">
                <a16:creationId xmlns:a16="http://schemas.microsoft.com/office/drawing/2014/main" id="{B30C57D0-BDFA-46D3-E571-DF0318146D3E}"/>
              </a:ext>
            </a:extLst>
          </p:cNvPr>
          <p:cNvPicPr>
            <a:picLocks noChangeAspect="1"/>
          </p:cNvPicPr>
          <p:nvPr/>
        </p:nvPicPr>
        <p:blipFill>
          <a:blip r:embed="rId5"/>
          <a:stretch>
            <a:fillRect/>
          </a:stretch>
        </p:blipFill>
        <p:spPr>
          <a:xfrm>
            <a:off x="4038600" y="3310053"/>
            <a:ext cx="2859758" cy="2859758"/>
          </a:xfrm>
          <a:prstGeom prst="rect">
            <a:avLst/>
          </a:prstGeom>
        </p:spPr>
      </p:pic>
    </p:spTree>
    <p:extLst>
      <p:ext uri="{BB962C8B-B14F-4D97-AF65-F5344CB8AC3E}">
        <p14:creationId xmlns:p14="http://schemas.microsoft.com/office/powerpoint/2010/main" val="322374221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991E9-A1C5-512D-849B-638D1F645E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3D3AAA-67FF-DB42-320A-25369F908B06}"/>
              </a:ext>
            </a:extLst>
          </p:cNvPr>
          <p:cNvSpPr>
            <a:spLocks noGrp="1"/>
          </p:cNvSpPr>
          <p:nvPr>
            <p:ph idx="1"/>
          </p:nvPr>
        </p:nvSpPr>
        <p:spPr>
          <a:xfrm>
            <a:off x="838200" y="1864427"/>
            <a:ext cx="11050138" cy="3129145"/>
          </a:xfrm>
        </p:spPr>
        <p:txBody>
          <a:bodyPr>
            <a:normAutofit/>
          </a:bodyPr>
          <a:lstStyle/>
          <a:p>
            <a:r>
              <a:rPr lang="en-US" dirty="0">
                <a:latin typeface="+mj-lt"/>
              </a:rPr>
              <a:t>General course information and updates</a:t>
            </a:r>
            <a:endParaRPr lang="en-US" dirty="0">
              <a:latin typeface="+mj-lt"/>
              <a:sym typeface="Wingdings" pitchFamily="2" charset="2"/>
            </a:endParaRPr>
          </a:p>
          <a:p>
            <a:r>
              <a:rPr lang="en-US" dirty="0">
                <a:latin typeface="+mj-lt"/>
                <a:sym typeface="Wingdings" pitchFamily="2" charset="2"/>
              </a:rPr>
              <a:t>Let us review what we had covered in the last lecture</a:t>
            </a:r>
          </a:p>
          <a:p>
            <a:r>
              <a:rPr lang="en-US" b="1" dirty="0">
                <a:sym typeface="Wingdings" pitchFamily="2" charset="2"/>
              </a:rPr>
              <a:t>Terminology used: What is radio? Electromagnetic waves? </a:t>
            </a:r>
          </a:p>
          <a:p>
            <a:r>
              <a:rPr lang="en-US" dirty="0">
                <a:latin typeface="+mj-lt"/>
                <a:sym typeface="Wingdings" pitchFamily="2" charset="2"/>
              </a:rPr>
              <a:t>Basics of modulation and antennas</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Signal propagation, estimating communication range</a:t>
            </a:r>
          </a:p>
        </p:txBody>
      </p:sp>
      <p:sp>
        <p:nvSpPr>
          <p:cNvPr id="12" name="Slide Number Placeholder 11">
            <a:extLst>
              <a:ext uri="{FF2B5EF4-FFF2-40B4-BE49-F238E27FC236}">
                <a16:creationId xmlns:a16="http://schemas.microsoft.com/office/drawing/2014/main" id="{E27D2D7A-D70F-D45E-8D9F-D0DB53AF72CC}"/>
              </a:ext>
            </a:extLst>
          </p:cNvPr>
          <p:cNvSpPr>
            <a:spLocks noGrp="1"/>
          </p:cNvSpPr>
          <p:nvPr>
            <p:ph type="sldNum" sz="quarter" idx="12"/>
          </p:nvPr>
        </p:nvSpPr>
        <p:spPr/>
        <p:txBody>
          <a:bodyPr/>
          <a:lstStyle/>
          <a:p>
            <a:fld id="{687B7451-1438-CB4A-8106-82A64F1C7D7B}" type="slidenum">
              <a:rPr lang="sv-SE" smtClean="0"/>
              <a:t>26</a:t>
            </a:fld>
            <a:endParaRPr lang="sv-SE" dirty="0"/>
          </a:p>
        </p:txBody>
      </p:sp>
      <p:sp>
        <p:nvSpPr>
          <p:cNvPr id="5" name="Title 4">
            <a:extLst>
              <a:ext uri="{FF2B5EF4-FFF2-40B4-BE49-F238E27FC236}">
                <a16:creationId xmlns:a16="http://schemas.microsoft.com/office/drawing/2014/main" id="{BCD1484C-B3BD-A8AA-BCBF-718FF36E59EF}"/>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3D7F5AAF-1668-5E8F-B86B-6D6F3816270C}"/>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526211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858A5-89AC-C2A1-E44E-400433BA77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3705A1-E7ED-D882-6676-712F1429A491}"/>
              </a:ext>
            </a:extLst>
          </p:cNvPr>
          <p:cNvSpPr>
            <a:spLocks noGrp="1"/>
          </p:cNvSpPr>
          <p:nvPr>
            <p:ph idx="1"/>
          </p:nvPr>
        </p:nvSpPr>
        <p:spPr>
          <a:xfrm>
            <a:off x="612907" y="3270936"/>
            <a:ext cx="10966185" cy="1025716"/>
          </a:xfrm>
        </p:spPr>
        <p:txBody>
          <a:bodyPr>
            <a:normAutofit/>
          </a:bodyPr>
          <a:lstStyle/>
          <a:p>
            <a:pPr marL="0" indent="0" algn="ctr">
              <a:buNone/>
            </a:pPr>
            <a:r>
              <a:rPr lang="en-US" sz="4800" dirty="0"/>
              <a:t>Terminology used in Wireless Networking</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09909E9A-B56F-E03A-A111-551DB364F90F}"/>
              </a:ext>
            </a:extLst>
          </p:cNvPr>
          <p:cNvSpPr>
            <a:spLocks noGrp="1"/>
          </p:cNvSpPr>
          <p:nvPr>
            <p:ph type="sldNum" sz="quarter" idx="12"/>
          </p:nvPr>
        </p:nvSpPr>
        <p:spPr/>
        <p:txBody>
          <a:bodyPr/>
          <a:lstStyle/>
          <a:p>
            <a:fld id="{687B7451-1438-CB4A-8106-82A64F1C7D7B}" type="slidenum">
              <a:rPr lang="sv-SE" smtClean="0"/>
              <a:t>27</a:t>
            </a:fld>
            <a:endParaRPr lang="sv-SE"/>
          </a:p>
        </p:txBody>
      </p:sp>
      <p:sp>
        <p:nvSpPr>
          <p:cNvPr id="2" name="Footer Placeholder 1">
            <a:extLst>
              <a:ext uri="{FF2B5EF4-FFF2-40B4-BE49-F238E27FC236}">
                <a16:creationId xmlns:a16="http://schemas.microsoft.com/office/drawing/2014/main" id="{A5AF367B-FE5D-32ED-2463-6AEC5DEE41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40221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31725D-67F5-BE95-7BE4-BA28F063CF35}"/>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4E5B8-74CA-3433-9DB8-D3A6B041C0B4}"/>
              </a:ext>
            </a:extLst>
          </p:cNvPr>
          <p:cNvSpPr>
            <a:spLocks noGrp="1"/>
          </p:cNvSpPr>
          <p:nvPr>
            <p:ph type="title"/>
          </p:nvPr>
        </p:nvSpPr>
        <p:spPr>
          <a:xfrm>
            <a:off x="838200" y="557190"/>
            <a:ext cx="10515600" cy="1840010"/>
          </a:xfrm>
        </p:spPr>
        <p:txBody>
          <a:bodyPr vert="horz" lIns="91440" tIns="45720" rIns="91440" bIns="45720" rtlCol="0" anchor="ctr">
            <a:normAutofit/>
          </a:bodyPr>
          <a:lstStyle/>
          <a:p>
            <a:r>
              <a:rPr lang="en-US" sz="5200" kern="1200">
                <a:solidFill>
                  <a:schemeClr val="tx1"/>
                </a:solidFill>
                <a:latin typeface="+mj-lt"/>
                <a:ea typeface="+mj-ea"/>
                <a:cs typeface="+mj-cs"/>
              </a:rPr>
              <a:t>What does the term radio means?</a:t>
            </a:r>
          </a:p>
        </p:txBody>
      </p:sp>
      <p:pic>
        <p:nvPicPr>
          <p:cNvPr id="16" name="Picture 15" descr="An old radio with knobs and dials&#10;&#10;Description automatically generated">
            <a:extLst>
              <a:ext uri="{FF2B5EF4-FFF2-40B4-BE49-F238E27FC236}">
                <a16:creationId xmlns:a16="http://schemas.microsoft.com/office/drawing/2014/main" id="{15DC3755-D71C-BEB2-37EC-82DD1FCF09C1}"/>
              </a:ext>
            </a:extLst>
          </p:cNvPr>
          <p:cNvPicPr>
            <a:picLocks noChangeAspect="1"/>
          </p:cNvPicPr>
          <p:nvPr/>
        </p:nvPicPr>
        <p:blipFill rotWithShape="1">
          <a:blip r:embed="rId3"/>
          <a:srcRect l="18181" r="6045" b="3"/>
          <a:stretch/>
        </p:blipFill>
        <p:spPr>
          <a:xfrm>
            <a:off x="182787" y="2558694"/>
            <a:ext cx="2827865" cy="3731891"/>
          </a:xfrm>
          <a:prstGeom prst="rect">
            <a:avLst/>
          </a:prstGeom>
        </p:spPr>
      </p:pic>
      <p:pic>
        <p:nvPicPr>
          <p:cNvPr id="14" name="Picture 13" descr="A close-up of a radio&#10;&#10;Description automatically generated">
            <a:extLst>
              <a:ext uri="{FF2B5EF4-FFF2-40B4-BE49-F238E27FC236}">
                <a16:creationId xmlns:a16="http://schemas.microsoft.com/office/drawing/2014/main" id="{933B4A86-FB40-6B5D-613C-DDC53855ABC6}"/>
              </a:ext>
            </a:extLst>
          </p:cNvPr>
          <p:cNvPicPr>
            <a:picLocks noChangeAspect="1"/>
          </p:cNvPicPr>
          <p:nvPr/>
        </p:nvPicPr>
        <p:blipFill rotWithShape="1">
          <a:blip r:embed="rId4"/>
          <a:srcRect l="13240" r="10987" b="3"/>
          <a:stretch/>
        </p:blipFill>
        <p:spPr>
          <a:xfrm>
            <a:off x="3180760" y="2558694"/>
            <a:ext cx="2827865" cy="3731891"/>
          </a:xfrm>
          <a:prstGeom prst="rect">
            <a:avLst/>
          </a:prstGeom>
        </p:spPr>
      </p:pic>
      <p:pic>
        <p:nvPicPr>
          <p:cNvPr id="7" name="Picture 6" descr="A rectangular radio on a table&#10;&#10;Description automatically generated">
            <a:extLst>
              <a:ext uri="{FF2B5EF4-FFF2-40B4-BE49-F238E27FC236}">
                <a16:creationId xmlns:a16="http://schemas.microsoft.com/office/drawing/2014/main" id="{AB36AB35-2594-41CB-FF82-CB9C5FCD24AE}"/>
              </a:ext>
            </a:extLst>
          </p:cNvPr>
          <p:cNvPicPr>
            <a:picLocks noChangeAspect="1"/>
          </p:cNvPicPr>
          <p:nvPr/>
        </p:nvPicPr>
        <p:blipFill rotWithShape="1">
          <a:blip r:embed="rId5"/>
          <a:srcRect l="13305" r="10921" b="3"/>
          <a:stretch/>
        </p:blipFill>
        <p:spPr>
          <a:xfrm>
            <a:off x="6178733" y="2558694"/>
            <a:ext cx="2827865" cy="3731891"/>
          </a:xfrm>
          <a:prstGeom prst="rect">
            <a:avLst/>
          </a:prstGeom>
        </p:spPr>
      </p:pic>
      <p:pic>
        <p:nvPicPr>
          <p:cNvPr id="12" name="Picture 11" descr="A wooden radio with a clock and a round speaker&#10;&#10;Description automatically generated">
            <a:extLst>
              <a:ext uri="{FF2B5EF4-FFF2-40B4-BE49-F238E27FC236}">
                <a16:creationId xmlns:a16="http://schemas.microsoft.com/office/drawing/2014/main" id="{AFCEBF96-AF8F-719C-54C6-88B7F2EA6AFA}"/>
              </a:ext>
            </a:extLst>
          </p:cNvPr>
          <p:cNvPicPr>
            <a:picLocks noChangeAspect="1"/>
          </p:cNvPicPr>
          <p:nvPr/>
        </p:nvPicPr>
        <p:blipFill rotWithShape="1">
          <a:blip r:embed="rId6"/>
          <a:srcRect l="17036" r="7190" b="3"/>
          <a:stretch/>
        </p:blipFill>
        <p:spPr>
          <a:xfrm>
            <a:off x="9176706" y="2558694"/>
            <a:ext cx="2827865" cy="3731891"/>
          </a:xfrm>
          <a:prstGeom prst="rect">
            <a:avLst/>
          </a:prstGeom>
        </p:spPr>
      </p:pic>
      <p:sp>
        <p:nvSpPr>
          <p:cNvPr id="8" name="Slide Number Placeholder 7">
            <a:extLst>
              <a:ext uri="{FF2B5EF4-FFF2-40B4-BE49-F238E27FC236}">
                <a16:creationId xmlns:a16="http://schemas.microsoft.com/office/drawing/2014/main" id="{6478EF44-194A-D896-3D01-20E3BFA7492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87B7451-1438-CB4A-8106-82A64F1C7D7B}" type="slidenum">
              <a:rPr lang="en-US" sz="1200" smtClean="0"/>
              <a:pPr>
                <a:spcAft>
                  <a:spcPts val="600"/>
                </a:spcAft>
              </a:pPr>
              <a:t>28</a:t>
            </a:fld>
            <a:endParaRPr lang="en-US" sz="1200"/>
          </a:p>
        </p:txBody>
      </p:sp>
    </p:spTree>
    <p:extLst>
      <p:ext uri="{BB962C8B-B14F-4D97-AF65-F5344CB8AC3E}">
        <p14:creationId xmlns:p14="http://schemas.microsoft.com/office/powerpoint/2010/main" val="162368551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What does the term radio means?</a:t>
            </a:r>
          </a:p>
        </p:txBody>
      </p:sp>
      <p:sp>
        <p:nvSpPr>
          <p:cNvPr id="3" name="Content Placeholder 2"/>
          <p:cNvSpPr>
            <a:spLocks noGrp="1"/>
          </p:cNvSpPr>
          <p:nvPr>
            <p:ph idx="1"/>
          </p:nvPr>
        </p:nvSpPr>
        <p:spPr>
          <a:xfrm>
            <a:off x="913262" y="1440816"/>
            <a:ext cx="10892050" cy="1877367"/>
          </a:xfrm>
        </p:spPr>
        <p:txBody>
          <a:bodyPr>
            <a:noAutofit/>
          </a:bodyPr>
          <a:lstStyle/>
          <a:p>
            <a:pPr marL="0" indent="0" algn="just">
              <a:buNone/>
            </a:pPr>
            <a:r>
              <a:rPr lang="en-US" dirty="0">
                <a:latin typeface="+mj-lt"/>
              </a:rPr>
              <a:t>The term </a:t>
            </a:r>
            <a:r>
              <a:rPr lang="en-US" b="1" dirty="0"/>
              <a:t>radio</a:t>
            </a:r>
            <a:r>
              <a:rPr lang="en-US" dirty="0">
                <a:latin typeface="+mj-lt"/>
              </a:rPr>
              <a:t> originates from the Latin "radius," signifying "spoke of a wheel" or "ray of light." It was first used in communication context in 1881. French scientist Ernest </a:t>
            </a:r>
            <a:r>
              <a:rPr lang="en-US" dirty="0" err="1">
                <a:latin typeface="+mj-lt"/>
              </a:rPr>
              <a:t>Mercadier</a:t>
            </a:r>
            <a:r>
              <a:rPr lang="en-US" dirty="0">
                <a:latin typeface="+mj-lt"/>
              </a:rPr>
              <a:t> suggested the term, leading Alexander Graham Bell to name his photophone system "radiophone," which translates to "radiated sound."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29</a:t>
            </a:fld>
            <a:endParaRPr lang="sv-SE" dirty="0"/>
          </a:p>
        </p:txBody>
      </p:sp>
      <p:pic>
        <p:nvPicPr>
          <p:cNvPr id="10" name="Picture 9" descr="A picture containing text&#10;&#10;Description automatically generated">
            <a:extLst>
              <a:ext uri="{FF2B5EF4-FFF2-40B4-BE49-F238E27FC236}">
                <a16:creationId xmlns:a16="http://schemas.microsoft.com/office/drawing/2014/main" id="{200D7E29-4E34-814B-EBCB-A2689A184DB0}"/>
              </a:ext>
            </a:extLst>
          </p:cNvPr>
          <p:cNvPicPr>
            <a:picLocks noChangeAspect="1"/>
          </p:cNvPicPr>
          <p:nvPr/>
        </p:nvPicPr>
        <p:blipFill>
          <a:blip r:embed="rId3"/>
          <a:stretch>
            <a:fillRect/>
          </a:stretch>
        </p:blipFill>
        <p:spPr>
          <a:xfrm>
            <a:off x="1975147" y="3893081"/>
            <a:ext cx="3876431" cy="2599793"/>
          </a:xfrm>
          <a:prstGeom prst="rect">
            <a:avLst/>
          </a:prstGeom>
        </p:spPr>
      </p:pic>
      <p:pic>
        <p:nvPicPr>
          <p:cNvPr id="11" name="Picture 10" descr="A picture containing text, outdoor, water, ground&#10;&#10;Description automatically generated">
            <a:extLst>
              <a:ext uri="{FF2B5EF4-FFF2-40B4-BE49-F238E27FC236}">
                <a16:creationId xmlns:a16="http://schemas.microsoft.com/office/drawing/2014/main" id="{FD3D94B1-09B4-D37E-C520-04D2D24F92DC}"/>
              </a:ext>
            </a:extLst>
          </p:cNvPr>
          <p:cNvPicPr>
            <a:picLocks noChangeAspect="1"/>
          </p:cNvPicPr>
          <p:nvPr/>
        </p:nvPicPr>
        <p:blipFill>
          <a:blip r:embed="rId4"/>
          <a:stretch>
            <a:fillRect/>
          </a:stretch>
        </p:blipFill>
        <p:spPr>
          <a:xfrm>
            <a:off x="6523315" y="3893081"/>
            <a:ext cx="3913090" cy="2599792"/>
          </a:xfrm>
          <a:prstGeom prst="rect">
            <a:avLst/>
          </a:prstGeom>
        </p:spPr>
      </p:pic>
    </p:spTree>
    <p:extLst>
      <p:ext uri="{BB962C8B-B14F-4D97-AF65-F5344CB8AC3E}">
        <p14:creationId xmlns:p14="http://schemas.microsoft.com/office/powerpoint/2010/main" val="18358465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8" y="3060542"/>
            <a:ext cx="10430441" cy="1775618"/>
          </a:xfrm>
        </p:spPr>
        <p:txBody>
          <a:bodyPr>
            <a:normAutofit/>
          </a:bodyPr>
          <a:lstStyle/>
          <a:p>
            <a:pPr marL="0" indent="0" algn="ctr">
              <a:buNone/>
            </a:pPr>
            <a:r>
              <a:rPr lang="en-US" sz="5200" dirty="0"/>
              <a:t>Wireless Signal Propagation, Modulation, Estimating Range</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Fundamentals of electromagnetic waves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30</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pPr algn="just"/>
            <a:r>
              <a:rPr lang="en-US" dirty="0">
                <a:latin typeface="+mj-lt"/>
              </a:rPr>
              <a:t>Electromagnetic (EM) waves are synchronized oscillations of electric and magnetic field. There is a periodic change of electric and magnetic field</a:t>
            </a:r>
          </a:p>
          <a:p>
            <a:r>
              <a:rPr lang="en-US" dirty="0">
                <a:latin typeface="+mj-lt"/>
              </a:rPr>
              <a:t>How </a:t>
            </a:r>
            <a:r>
              <a:rPr lang="en-US" b="1" dirty="0"/>
              <a:t>often</a:t>
            </a:r>
            <a:r>
              <a:rPr lang="en-US" dirty="0">
                <a:latin typeface="+mj-lt"/>
              </a:rPr>
              <a:t> this periodic change occurs dictates the property of EM waves</a:t>
            </a:r>
          </a:p>
        </p:txBody>
      </p:sp>
      <p:sp>
        <p:nvSpPr>
          <p:cNvPr id="6" name="Footer Placeholder 3">
            <a:extLst>
              <a:ext uri="{FF2B5EF4-FFF2-40B4-BE49-F238E27FC236}">
                <a16:creationId xmlns:a16="http://schemas.microsoft.com/office/drawing/2014/main" id="{4E1B096C-849B-E9A6-B225-4EFFCFAB8434}"/>
              </a:ext>
            </a:extLst>
          </p:cNvPr>
          <p:cNvSpPr>
            <a:spLocks noGrp="1"/>
          </p:cNvSpPr>
          <p:nvPr>
            <p:ph type="ftr" sz="quarter" idx="11"/>
          </p:nvPr>
        </p:nvSpPr>
        <p:spPr>
          <a:xfrm>
            <a:off x="5950857" y="6492875"/>
            <a:ext cx="3773714" cy="365125"/>
          </a:xfrm>
        </p:spPr>
        <p:txBody>
          <a:bodyPr/>
          <a:lstStyle/>
          <a:p>
            <a:pPr algn="l"/>
            <a:r>
              <a:rPr lang="sv-SE" dirty="0" err="1">
                <a:solidFill>
                  <a:schemeClr val="tx1"/>
                </a:solidFill>
                <a:latin typeface="+mj-lt"/>
              </a:rPr>
              <a:t>Courtesy</a:t>
            </a:r>
            <a:r>
              <a:rPr lang="sv-SE" dirty="0">
                <a:solidFill>
                  <a:schemeClr val="tx1"/>
                </a:solidFill>
                <a:latin typeface="+mj-lt"/>
              </a:rPr>
              <a:t>: NASA, ESA, Leah Hustak (</a:t>
            </a:r>
            <a:r>
              <a:rPr lang="sv-SE" dirty="0" err="1">
                <a:solidFill>
                  <a:schemeClr val="tx1"/>
                </a:solidFill>
                <a:latin typeface="+mj-lt"/>
              </a:rPr>
              <a:t>STScI</a:t>
            </a:r>
            <a:r>
              <a:rPr lang="sv-SE" dirty="0">
                <a:solidFill>
                  <a:schemeClr val="tx1"/>
                </a:solidFill>
                <a:latin typeface="+mj-lt"/>
              </a:rPr>
              <a:t>) </a:t>
            </a:r>
          </a:p>
        </p:txBody>
      </p:sp>
      <p:pic>
        <p:nvPicPr>
          <p:cNvPr id="10" name="Picture 9" descr="A diagram of a wave&#10;&#10;Description automatically generated">
            <a:extLst>
              <a:ext uri="{FF2B5EF4-FFF2-40B4-BE49-F238E27FC236}">
                <a16:creationId xmlns:a16="http://schemas.microsoft.com/office/drawing/2014/main" id="{2A7E2A1C-38D4-2C19-4C88-F80FB5C8FE36}"/>
              </a:ext>
            </a:extLst>
          </p:cNvPr>
          <p:cNvPicPr>
            <a:picLocks noChangeAspect="1"/>
          </p:cNvPicPr>
          <p:nvPr/>
        </p:nvPicPr>
        <p:blipFill>
          <a:blip r:embed="rId3"/>
          <a:stretch>
            <a:fillRect/>
          </a:stretch>
        </p:blipFill>
        <p:spPr>
          <a:xfrm>
            <a:off x="3077029" y="3150082"/>
            <a:ext cx="6284638" cy="3388830"/>
          </a:xfrm>
          <a:prstGeom prst="rect">
            <a:avLst/>
          </a:prstGeom>
        </p:spPr>
      </p:pic>
    </p:spTree>
    <p:extLst>
      <p:ext uri="{BB962C8B-B14F-4D97-AF65-F5344CB8AC3E}">
        <p14:creationId xmlns:p14="http://schemas.microsoft.com/office/powerpoint/2010/main" val="421844848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E9BC-F01E-0D3C-C848-CA3BA74D8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D1A09-9B6A-3B66-DCBC-DA4B9BCBC5D4}"/>
              </a:ext>
            </a:extLst>
          </p:cNvPr>
          <p:cNvSpPr>
            <a:spLocks noGrp="1"/>
          </p:cNvSpPr>
          <p:nvPr>
            <p:ph type="title"/>
          </p:nvPr>
        </p:nvSpPr>
        <p:spPr>
          <a:xfrm>
            <a:off x="838199" y="365125"/>
            <a:ext cx="10967113" cy="1325563"/>
          </a:xfrm>
        </p:spPr>
        <p:txBody>
          <a:bodyPr>
            <a:noAutofit/>
          </a:bodyPr>
          <a:lstStyle/>
          <a:p>
            <a:r>
              <a:rPr lang="en-US" sz="4000" dirty="0">
                <a:latin typeface="+mn-lt"/>
              </a:rPr>
              <a:t>Fundamentals of electromagnetic waves</a:t>
            </a:r>
          </a:p>
        </p:txBody>
      </p:sp>
      <p:sp>
        <p:nvSpPr>
          <p:cNvPr id="8" name="Slide Number Placeholder 7">
            <a:extLst>
              <a:ext uri="{FF2B5EF4-FFF2-40B4-BE49-F238E27FC236}">
                <a16:creationId xmlns:a16="http://schemas.microsoft.com/office/drawing/2014/main" id="{07E46C03-4082-62F5-EA8E-A426828E4404}"/>
              </a:ext>
            </a:extLst>
          </p:cNvPr>
          <p:cNvSpPr>
            <a:spLocks noGrp="1"/>
          </p:cNvSpPr>
          <p:nvPr>
            <p:ph type="sldNum" sz="quarter" idx="12"/>
          </p:nvPr>
        </p:nvSpPr>
        <p:spPr/>
        <p:txBody>
          <a:bodyPr/>
          <a:lstStyle/>
          <a:p>
            <a:fld id="{687B7451-1438-CB4A-8106-82A64F1C7D7B}" type="slidenum">
              <a:rPr lang="sv-SE" smtClean="0"/>
              <a:t>31</a:t>
            </a:fld>
            <a:endParaRPr lang="sv-SE" dirty="0"/>
          </a:p>
        </p:txBody>
      </p:sp>
      <p:sp>
        <p:nvSpPr>
          <p:cNvPr id="9" name="Content Placeholder 8">
            <a:extLst>
              <a:ext uri="{FF2B5EF4-FFF2-40B4-BE49-F238E27FC236}">
                <a16:creationId xmlns:a16="http://schemas.microsoft.com/office/drawing/2014/main" id="{9CCF45CB-0795-2937-BBB6-D264171957E9}"/>
              </a:ext>
            </a:extLst>
          </p:cNvPr>
          <p:cNvSpPr>
            <a:spLocks noGrp="1"/>
          </p:cNvSpPr>
          <p:nvPr>
            <p:ph idx="1"/>
          </p:nvPr>
        </p:nvSpPr>
        <p:spPr>
          <a:xfrm>
            <a:off x="838199" y="1690688"/>
            <a:ext cx="11127828" cy="4351338"/>
          </a:xfrm>
        </p:spPr>
        <p:txBody>
          <a:bodyPr/>
          <a:lstStyle/>
          <a:p>
            <a:pPr algn="just"/>
            <a:r>
              <a:rPr lang="en-US" dirty="0">
                <a:latin typeface="+mj-lt"/>
              </a:rPr>
              <a:t>Electromagnetic (EM) waves are synchronized oscillations of electric and magnetic field. There is a periodic change of electric and magnetic field</a:t>
            </a:r>
          </a:p>
          <a:p>
            <a:r>
              <a:rPr lang="en-US" dirty="0">
                <a:latin typeface="+mj-lt"/>
              </a:rPr>
              <a:t>How </a:t>
            </a:r>
            <a:r>
              <a:rPr lang="en-US" b="1" dirty="0"/>
              <a:t>often</a:t>
            </a:r>
            <a:r>
              <a:rPr lang="en-US" dirty="0">
                <a:latin typeface="+mj-lt"/>
              </a:rPr>
              <a:t> this periodic change occurs dictates the property of EM waves</a:t>
            </a:r>
          </a:p>
          <a:p>
            <a:pPr lvl="1"/>
            <a:r>
              <a:rPr lang="en-US" dirty="0">
                <a:latin typeface="+mj-lt"/>
              </a:rPr>
              <a:t>Changer period is termed as the frequency.  The SI unit for frequency is Hertz (Hz)</a:t>
            </a:r>
          </a:p>
          <a:p>
            <a:pPr lvl="1"/>
            <a:r>
              <a:rPr lang="en-US" dirty="0">
                <a:latin typeface="+mj-lt"/>
              </a:rPr>
              <a:t>1 Hz: one cycle of an electromagnetic wave in a second</a:t>
            </a:r>
          </a:p>
        </p:txBody>
      </p:sp>
      <p:pic>
        <p:nvPicPr>
          <p:cNvPr id="5" name="Picture 4" descr="A red line with black text&#10;&#10;Description automatically generated">
            <a:extLst>
              <a:ext uri="{FF2B5EF4-FFF2-40B4-BE49-F238E27FC236}">
                <a16:creationId xmlns:a16="http://schemas.microsoft.com/office/drawing/2014/main" id="{FB820C04-F00D-D686-2B39-7B484E7C086F}"/>
              </a:ext>
            </a:extLst>
          </p:cNvPr>
          <p:cNvPicPr>
            <a:picLocks noChangeAspect="1"/>
          </p:cNvPicPr>
          <p:nvPr/>
        </p:nvPicPr>
        <p:blipFill>
          <a:blip r:embed="rId3"/>
          <a:stretch>
            <a:fillRect/>
          </a:stretch>
        </p:blipFill>
        <p:spPr>
          <a:xfrm>
            <a:off x="6556828" y="3957864"/>
            <a:ext cx="4796972" cy="2398486"/>
          </a:xfrm>
          <a:prstGeom prst="rect">
            <a:avLst/>
          </a:prstGeom>
        </p:spPr>
      </p:pic>
      <p:pic>
        <p:nvPicPr>
          <p:cNvPr id="6" name="Picture 5">
            <a:extLst>
              <a:ext uri="{FF2B5EF4-FFF2-40B4-BE49-F238E27FC236}">
                <a16:creationId xmlns:a16="http://schemas.microsoft.com/office/drawing/2014/main" id="{03CC3D07-9E34-20FB-617A-9F631A66C2B8}"/>
              </a:ext>
            </a:extLst>
          </p:cNvPr>
          <p:cNvPicPr>
            <a:picLocks noChangeAspect="1"/>
          </p:cNvPicPr>
          <p:nvPr/>
        </p:nvPicPr>
        <p:blipFill>
          <a:blip r:embed="rId4"/>
          <a:stretch>
            <a:fillRect/>
          </a:stretch>
        </p:blipFill>
        <p:spPr>
          <a:xfrm>
            <a:off x="908337" y="4093029"/>
            <a:ext cx="5036264" cy="2263321"/>
          </a:xfrm>
          <a:prstGeom prst="rect">
            <a:avLst/>
          </a:prstGeom>
        </p:spPr>
      </p:pic>
      <p:sp>
        <p:nvSpPr>
          <p:cNvPr id="10" name="Footer Placeholder 3">
            <a:extLst>
              <a:ext uri="{FF2B5EF4-FFF2-40B4-BE49-F238E27FC236}">
                <a16:creationId xmlns:a16="http://schemas.microsoft.com/office/drawing/2014/main" id="{BF8869EB-E853-BDD2-CD8C-2503678AB118}"/>
              </a:ext>
            </a:extLst>
          </p:cNvPr>
          <p:cNvSpPr>
            <a:spLocks noGrp="1"/>
          </p:cNvSpPr>
          <p:nvPr>
            <p:ph type="ftr" sz="quarter" idx="11"/>
          </p:nvPr>
        </p:nvSpPr>
        <p:spPr>
          <a:xfrm>
            <a:off x="2548041" y="6462939"/>
            <a:ext cx="3773714" cy="365125"/>
          </a:xfrm>
        </p:spPr>
        <p:txBody>
          <a:bodyPr/>
          <a:lstStyle/>
          <a:p>
            <a:pPr algn="l"/>
            <a:r>
              <a:rPr lang="sv-SE" dirty="0" err="1">
                <a:solidFill>
                  <a:schemeClr val="tx1"/>
                </a:solidFill>
                <a:latin typeface="+mj-lt"/>
              </a:rPr>
              <a:t>Courtesy</a:t>
            </a:r>
            <a:r>
              <a:rPr lang="sv-SE" dirty="0">
                <a:solidFill>
                  <a:schemeClr val="tx1"/>
                </a:solidFill>
                <a:latin typeface="+mj-lt"/>
              </a:rPr>
              <a:t>: NASA, ESA, Leah Hustak (</a:t>
            </a:r>
            <a:r>
              <a:rPr lang="sv-SE" dirty="0" err="1">
                <a:solidFill>
                  <a:schemeClr val="tx1"/>
                </a:solidFill>
                <a:latin typeface="+mj-lt"/>
              </a:rPr>
              <a:t>STScI</a:t>
            </a:r>
            <a:r>
              <a:rPr lang="sv-SE" dirty="0">
                <a:solidFill>
                  <a:schemeClr val="tx1"/>
                </a:solidFill>
                <a:latin typeface="+mj-lt"/>
              </a:rPr>
              <a:t>) </a:t>
            </a:r>
          </a:p>
        </p:txBody>
      </p:sp>
    </p:spTree>
    <p:extLst>
      <p:ext uri="{BB962C8B-B14F-4D97-AF65-F5344CB8AC3E}">
        <p14:creationId xmlns:p14="http://schemas.microsoft.com/office/powerpoint/2010/main" val="146938553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8438-8ABB-5E62-93BA-8B80B9F5F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F3B83-CDA3-FC08-AF2C-9E166FD60F52}"/>
              </a:ext>
            </a:extLst>
          </p:cNvPr>
          <p:cNvSpPr>
            <a:spLocks noGrp="1"/>
          </p:cNvSpPr>
          <p:nvPr>
            <p:ph type="title"/>
          </p:nvPr>
        </p:nvSpPr>
        <p:spPr>
          <a:xfrm>
            <a:off x="838199" y="365125"/>
            <a:ext cx="10967113" cy="1325563"/>
          </a:xfrm>
        </p:spPr>
        <p:txBody>
          <a:bodyPr>
            <a:noAutofit/>
          </a:bodyPr>
          <a:lstStyle/>
          <a:p>
            <a:r>
              <a:rPr lang="en-US" sz="4000" dirty="0">
                <a:latin typeface="+mn-lt"/>
              </a:rPr>
              <a:t>Wavelength of an electromagnetic wave</a:t>
            </a:r>
          </a:p>
        </p:txBody>
      </p:sp>
      <p:sp>
        <p:nvSpPr>
          <p:cNvPr id="8" name="Slide Number Placeholder 7">
            <a:extLst>
              <a:ext uri="{FF2B5EF4-FFF2-40B4-BE49-F238E27FC236}">
                <a16:creationId xmlns:a16="http://schemas.microsoft.com/office/drawing/2014/main" id="{8889859F-5B24-0BB3-0C17-F920E4E0DF15}"/>
              </a:ext>
            </a:extLst>
          </p:cNvPr>
          <p:cNvSpPr>
            <a:spLocks noGrp="1"/>
          </p:cNvSpPr>
          <p:nvPr>
            <p:ph type="sldNum" sz="quarter" idx="12"/>
          </p:nvPr>
        </p:nvSpPr>
        <p:spPr/>
        <p:txBody>
          <a:bodyPr/>
          <a:lstStyle/>
          <a:p>
            <a:fld id="{687B7451-1438-CB4A-8106-82A64F1C7D7B}" type="slidenum">
              <a:rPr lang="sv-SE" smtClean="0"/>
              <a:t>32</a:t>
            </a:fld>
            <a:endParaRPr lang="sv-SE" dirty="0"/>
          </a:p>
        </p:txBody>
      </p:sp>
      <p:sp>
        <p:nvSpPr>
          <p:cNvPr id="9" name="Content Placeholder 8">
            <a:extLst>
              <a:ext uri="{FF2B5EF4-FFF2-40B4-BE49-F238E27FC236}">
                <a16:creationId xmlns:a16="http://schemas.microsoft.com/office/drawing/2014/main" id="{AAC1A6B7-592C-3883-FD1E-A02623A9B826}"/>
              </a:ext>
            </a:extLst>
          </p:cNvPr>
          <p:cNvSpPr>
            <a:spLocks noGrp="1"/>
          </p:cNvSpPr>
          <p:nvPr>
            <p:ph idx="1"/>
          </p:nvPr>
        </p:nvSpPr>
        <p:spPr>
          <a:xfrm>
            <a:off x="838199" y="1690688"/>
            <a:ext cx="11127828" cy="4351338"/>
          </a:xfrm>
        </p:spPr>
        <p:txBody>
          <a:bodyPr/>
          <a:lstStyle/>
          <a:p>
            <a:pPr algn="just"/>
            <a:r>
              <a:rPr lang="en-US" dirty="0">
                <a:latin typeface="+mj-lt"/>
              </a:rPr>
              <a:t>Wavelength of a sinusoidal waveform travelling at speed (v), frequency (f)</a:t>
            </a:r>
          </a:p>
          <a:p>
            <a:pPr algn="just"/>
            <a:endParaRPr lang="en-US" dirty="0">
              <a:latin typeface="+mj-lt"/>
            </a:endParaRPr>
          </a:p>
          <a:p>
            <a:pPr algn="just"/>
            <a:endParaRPr lang="en-US" dirty="0">
              <a:latin typeface="+mj-lt"/>
            </a:endParaRPr>
          </a:p>
          <a:p>
            <a:pPr algn="just"/>
            <a:endParaRPr lang="en-US" dirty="0">
              <a:latin typeface="+mj-lt"/>
            </a:endParaRPr>
          </a:p>
          <a:p>
            <a:pPr algn="just"/>
            <a:r>
              <a:rPr lang="en-US" dirty="0">
                <a:latin typeface="+mj-lt"/>
              </a:rPr>
              <a:t>Electromagnetic waves that are travelling in free space, the speed is c or the speed of light.  What is speed of light?</a:t>
            </a:r>
          </a:p>
          <a:p>
            <a:pPr marL="0" indent="0" algn="just">
              <a:buNone/>
            </a:pPr>
            <a:r>
              <a:rPr lang="en-US" dirty="0">
                <a:latin typeface="+mj-lt"/>
              </a:rPr>
              <a:t> </a:t>
            </a:r>
          </a:p>
        </p:txBody>
      </p:sp>
      <p:sp>
        <p:nvSpPr>
          <p:cNvPr id="3" name="AutoShape 2" descr="\lambda ={\frac {v}{f}}\,\,,">
            <a:extLst>
              <a:ext uri="{FF2B5EF4-FFF2-40B4-BE49-F238E27FC236}">
                <a16:creationId xmlns:a16="http://schemas.microsoft.com/office/drawing/2014/main" id="{CDCA0C60-B277-FE1D-73F2-CF79C51A78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CDD8B927-27F2-9472-6A36-02630A068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0092" y="2444751"/>
            <a:ext cx="1620078" cy="1035050"/>
          </a:xfrm>
          <a:prstGeom prst="rect">
            <a:avLst/>
          </a:prstGeom>
        </p:spPr>
      </p:pic>
    </p:spTree>
    <p:extLst>
      <p:ext uri="{BB962C8B-B14F-4D97-AF65-F5344CB8AC3E}">
        <p14:creationId xmlns:p14="http://schemas.microsoft.com/office/powerpoint/2010/main" val="652436936"/>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EAC14-F633-9C0E-A031-76305623E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E8847-8DA9-AA2E-41A9-646397DA7C6D}"/>
              </a:ext>
            </a:extLst>
          </p:cNvPr>
          <p:cNvSpPr>
            <a:spLocks noGrp="1"/>
          </p:cNvSpPr>
          <p:nvPr>
            <p:ph type="title"/>
          </p:nvPr>
        </p:nvSpPr>
        <p:spPr>
          <a:xfrm>
            <a:off x="838199" y="365125"/>
            <a:ext cx="10967113" cy="1325563"/>
          </a:xfrm>
        </p:spPr>
        <p:txBody>
          <a:bodyPr>
            <a:noAutofit/>
          </a:bodyPr>
          <a:lstStyle/>
          <a:p>
            <a:r>
              <a:rPr lang="en-US" sz="4000" dirty="0">
                <a:latin typeface="+mn-lt"/>
              </a:rPr>
              <a:t>Wavelength of an electromagnetic wave</a:t>
            </a:r>
          </a:p>
        </p:txBody>
      </p:sp>
      <p:sp>
        <p:nvSpPr>
          <p:cNvPr id="8" name="Slide Number Placeholder 7">
            <a:extLst>
              <a:ext uri="{FF2B5EF4-FFF2-40B4-BE49-F238E27FC236}">
                <a16:creationId xmlns:a16="http://schemas.microsoft.com/office/drawing/2014/main" id="{22DD2C3D-8593-414D-C54A-C1B1B7AC7285}"/>
              </a:ext>
            </a:extLst>
          </p:cNvPr>
          <p:cNvSpPr>
            <a:spLocks noGrp="1"/>
          </p:cNvSpPr>
          <p:nvPr>
            <p:ph type="sldNum" sz="quarter" idx="12"/>
          </p:nvPr>
        </p:nvSpPr>
        <p:spPr/>
        <p:txBody>
          <a:bodyPr/>
          <a:lstStyle/>
          <a:p>
            <a:fld id="{687B7451-1438-CB4A-8106-82A64F1C7D7B}" type="slidenum">
              <a:rPr lang="sv-SE" smtClean="0"/>
              <a:t>33</a:t>
            </a:fld>
            <a:endParaRPr lang="sv-SE" dirty="0"/>
          </a:p>
        </p:txBody>
      </p:sp>
      <p:sp>
        <p:nvSpPr>
          <p:cNvPr id="9" name="Content Placeholder 8">
            <a:extLst>
              <a:ext uri="{FF2B5EF4-FFF2-40B4-BE49-F238E27FC236}">
                <a16:creationId xmlns:a16="http://schemas.microsoft.com/office/drawing/2014/main" id="{AB8E7FA6-3452-81B0-83F4-E2200770C34D}"/>
              </a:ext>
            </a:extLst>
          </p:cNvPr>
          <p:cNvSpPr>
            <a:spLocks noGrp="1"/>
          </p:cNvSpPr>
          <p:nvPr>
            <p:ph idx="1"/>
          </p:nvPr>
        </p:nvSpPr>
        <p:spPr>
          <a:xfrm>
            <a:off x="838199" y="1690688"/>
            <a:ext cx="11127828" cy="4351338"/>
          </a:xfrm>
        </p:spPr>
        <p:txBody>
          <a:bodyPr>
            <a:normAutofit/>
          </a:bodyPr>
          <a:lstStyle/>
          <a:p>
            <a:pPr algn="just"/>
            <a:r>
              <a:rPr lang="en-US" dirty="0">
                <a:latin typeface="+mj-lt"/>
              </a:rPr>
              <a:t>Wavelength of a sinusoidal waveform travelling at speed (v), frequency (f)</a:t>
            </a:r>
          </a:p>
          <a:p>
            <a:pPr algn="just"/>
            <a:endParaRPr lang="en-US" dirty="0">
              <a:latin typeface="+mj-lt"/>
            </a:endParaRPr>
          </a:p>
          <a:p>
            <a:pPr algn="just"/>
            <a:endParaRPr lang="en-US" dirty="0">
              <a:latin typeface="+mj-lt"/>
            </a:endParaRPr>
          </a:p>
          <a:p>
            <a:pPr marL="0" indent="0" algn="just">
              <a:buNone/>
            </a:pPr>
            <a:endParaRPr lang="en-US" dirty="0">
              <a:latin typeface="+mj-lt"/>
            </a:endParaRPr>
          </a:p>
          <a:p>
            <a:pPr algn="just"/>
            <a:r>
              <a:rPr lang="en-US" dirty="0">
                <a:latin typeface="+mj-lt"/>
              </a:rPr>
              <a:t>Electromagnetic waves that are travelling in free space, the speed is c or the speed of light.  What is speed of light?   </a:t>
            </a:r>
            <a:r>
              <a:rPr lang="en-SG" b="1" i="0" dirty="0">
                <a:solidFill>
                  <a:srgbClr val="FF0000"/>
                </a:solidFill>
                <a:effectLst/>
                <a:latin typeface="+mj-lt"/>
              </a:rPr>
              <a:t>3×10</a:t>
            </a:r>
            <a:r>
              <a:rPr lang="en-SG" b="1" i="0" baseline="30000" dirty="0">
                <a:solidFill>
                  <a:srgbClr val="FF0000"/>
                </a:solidFill>
                <a:effectLst/>
                <a:latin typeface="+mj-lt"/>
              </a:rPr>
              <a:t>8</a:t>
            </a:r>
            <a:r>
              <a:rPr lang="en-SG" b="1" i="0" dirty="0">
                <a:solidFill>
                  <a:srgbClr val="FF0000"/>
                </a:solidFill>
                <a:effectLst/>
                <a:latin typeface="+mj-lt"/>
              </a:rPr>
              <a:t> m/s</a:t>
            </a:r>
          </a:p>
          <a:p>
            <a:pPr algn="just"/>
            <a:r>
              <a:rPr lang="en-US" dirty="0">
                <a:latin typeface="+mj-lt"/>
              </a:rPr>
              <a:t>Different color of light, different wavelength!</a:t>
            </a:r>
          </a:p>
          <a:p>
            <a:pPr marL="0" indent="0" algn="just">
              <a:buNone/>
            </a:pPr>
            <a:r>
              <a:rPr lang="en-US" dirty="0">
                <a:latin typeface="+mj-lt"/>
              </a:rPr>
              <a:t> </a:t>
            </a:r>
          </a:p>
        </p:txBody>
      </p:sp>
      <p:sp>
        <p:nvSpPr>
          <p:cNvPr id="3" name="AutoShape 2" descr="\lambda ={\frac {v}{f}}\,\,,">
            <a:extLst>
              <a:ext uri="{FF2B5EF4-FFF2-40B4-BE49-F238E27FC236}">
                <a16:creationId xmlns:a16="http://schemas.microsoft.com/office/drawing/2014/main" id="{2D89CE03-0574-3058-5BBB-92DEB38C51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481419CB-3323-CD3F-ABA6-CAF7A6902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0092" y="2444751"/>
            <a:ext cx="1620078" cy="1035050"/>
          </a:xfrm>
          <a:prstGeom prst="rect">
            <a:avLst/>
          </a:prstGeom>
        </p:spPr>
      </p:pic>
    </p:spTree>
    <p:extLst>
      <p:ext uri="{BB962C8B-B14F-4D97-AF65-F5344CB8AC3E}">
        <p14:creationId xmlns:p14="http://schemas.microsoft.com/office/powerpoint/2010/main" val="3222498270"/>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4E44-D57A-95ED-1D23-CAD530BB0C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47D6C-B538-20B6-5F4B-3A5E00778FC3}"/>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4FF29EFC-A338-E4B6-EF35-EA794775BF74}"/>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p:txBody>
      </p:sp>
      <p:sp>
        <p:nvSpPr>
          <p:cNvPr id="8" name="Slide Number Placeholder 7">
            <a:extLst>
              <a:ext uri="{FF2B5EF4-FFF2-40B4-BE49-F238E27FC236}">
                <a16:creationId xmlns:a16="http://schemas.microsoft.com/office/drawing/2014/main" id="{F12B6F66-3E89-001C-8159-60F560016E81}"/>
              </a:ext>
            </a:extLst>
          </p:cNvPr>
          <p:cNvSpPr>
            <a:spLocks noGrp="1"/>
          </p:cNvSpPr>
          <p:nvPr>
            <p:ph type="sldNum" sz="quarter" idx="12"/>
          </p:nvPr>
        </p:nvSpPr>
        <p:spPr/>
        <p:txBody>
          <a:bodyPr/>
          <a:lstStyle/>
          <a:p>
            <a:fld id="{687B7451-1438-CB4A-8106-82A64F1C7D7B}" type="slidenum">
              <a:rPr lang="sv-SE" smtClean="0"/>
              <a:t>34</a:t>
            </a:fld>
            <a:endParaRPr lang="sv-SE" dirty="0"/>
          </a:p>
        </p:txBody>
      </p:sp>
    </p:spTree>
    <p:extLst>
      <p:ext uri="{BB962C8B-B14F-4D97-AF65-F5344CB8AC3E}">
        <p14:creationId xmlns:p14="http://schemas.microsoft.com/office/powerpoint/2010/main" val="295742689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12D0B-D43E-FF4F-BF87-F1A2B2DE1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E9B06-1C60-BC3E-9367-979A1B2F632E}"/>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02C40758-C313-9571-A1B7-348D3550973D}"/>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for frequency of 3Hz?   </a:t>
            </a:r>
          </a:p>
        </p:txBody>
      </p:sp>
      <p:sp>
        <p:nvSpPr>
          <p:cNvPr id="8" name="Slide Number Placeholder 7">
            <a:extLst>
              <a:ext uri="{FF2B5EF4-FFF2-40B4-BE49-F238E27FC236}">
                <a16:creationId xmlns:a16="http://schemas.microsoft.com/office/drawing/2014/main" id="{4669F46F-EE23-C47F-42A7-F75197008642}"/>
              </a:ext>
            </a:extLst>
          </p:cNvPr>
          <p:cNvSpPr>
            <a:spLocks noGrp="1"/>
          </p:cNvSpPr>
          <p:nvPr>
            <p:ph type="sldNum" sz="quarter" idx="12"/>
          </p:nvPr>
        </p:nvSpPr>
        <p:spPr/>
        <p:txBody>
          <a:bodyPr/>
          <a:lstStyle/>
          <a:p>
            <a:fld id="{687B7451-1438-CB4A-8106-82A64F1C7D7B}" type="slidenum">
              <a:rPr lang="sv-SE" smtClean="0"/>
              <a:t>35</a:t>
            </a:fld>
            <a:endParaRPr lang="sv-SE" dirty="0"/>
          </a:p>
        </p:txBody>
      </p:sp>
    </p:spTree>
    <p:extLst>
      <p:ext uri="{BB962C8B-B14F-4D97-AF65-F5344CB8AC3E}">
        <p14:creationId xmlns:p14="http://schemas.microsoft.com/office/powerpoint/2010/main" val="3417493673"/>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3C5F5-7FAF-C429-399C-427985D3C6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3BE3B-E7AA-3963-EB01-1F322B637DD0}"/>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DD1FEF24-3BD4-4BF0-5880-A8159062C380}"/>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for frequency of 3Hz? </a:t>
            </a:r>
            <a:r>
              <a:rPr lang="en-US" dirty="0">
                <a:latin typeface="+mj-lt"/>
              </a:rPr>
              <a:t>(approx.) 100 Kilometer!</a:t>
            </a:r>
          </a:p>
          <a:p>
            <a:pPr marL="0" indent="0" algn="just">
              <a:buNone/>
            </a:pPr>
            <a:r>
              <a:rPr lang="en-US" dirty="0">
                <a:latin typeface="+mj-lt"/>
              </a:rPr>
              <a:t>	Distance between London and Oxford  </a:t>
            </a:r>
          </a:p>
          <a:p>
            <a:pPr marL="0" indent="0" algn="just">
              <a:buNone/>
            </a:pPr>
            <a:endParaRPr lang="en-US" dirty="0">
              <a:latin typeface="+mj-lt"/>
            </a:endParaRPr>
          </a:p>
          <a:p>
            <a:pPr marL="0" indent="0" algn="just">
              <a:buNone/>
            </a:pPr>
            <a:endParaRPr lang="en-US" dirty="0">
              <a:latin typeface="+mj-lt"/>
            </a:endParaRPr>
          </a:p>
        </p:txBody>
      </p:sp>
      <p:sp>
        <p:nvSpPr>
          <p:cNvPr id="8" name="Slide Number Placeholder 7">
            <a:extLst>
              <a:ext uri="{FF2B5EF4-FFF2-40B4-BE49-F238E27FC236}">
                <a16:creationId xmlns:a16="http://schemas.microsoft.com/office/drawing/2014/main" id="{977B7409-D347-D630-F7EA-741CADA2693D}"/>
              </a:ext>
            </a:extLst>
          </p:cNvPr>
          <p:cNvSpPr>
            <a:spLocks noGrp="1"/>
          </p:cNvSpPr>
          <p:nvPr>
            <p:ph type="sldNum" sz="quarter" idx="12"/>
          </p:nvPr>
        </p:nvSpPr>
        <p:spPr/>
        <p:txBody>
          <a:bodyPr/>
          <a:lstStyle/>
          <a:p>
            <a:fld id="{687B7451-1438-CB4A-8106-82A64F1C7D7B}" type="slidenum">
              <a:rPr lang="sv-SE" smtClean="0"/>
              <a:t>36</a:t>
            </a:fld>
            <a:endParaRPr lang="sv-SE" dirty="0"/>
          </a:p>
        </p:txBody>
      </p:sp>
      <p:pic>
        <p:nvPicPr>
          <p:cNvPr id="5" name="Picture 4" descr="A street with buildings and trees&#10;&#10;Description automatically generated">
            <a:extLst>
              <a:ext uri="{FF2B5EF4-FFF2-40B4-BE49-F238E27FC236}">
                <a16:creationId xmlns:a16="http://schemas.microsoft.com/office/drawing/2014/main" id="{6D294373-CC88-6A8E-C5E5-71425E9650A8}"/>
              </a:ext>
            </a:extLst>
          </p:cNvPr>
          <p:cNvPicPr>
            <a:picLocks noChangeAspect="1"/>
          </p:cNvPicPr>
          <p:nvPr/>
        </p:nvPicPr>
        <p:blipFill>
          <a:blip r:embed="rId3"/>
          <a:stretch>
            <a:fillRect/>
          </a:stretch>
        </p:blipFill>
        <p:spPr>
          <a:xfrm>
            <a:off x="6359287" y="4244068"/>
            <a:ext cx="2294618" cy="2294618"/>
          </a:xfrm>
          <a:prstGeom prst="rect">
            <a:avLst/>
          </a:prstGeom>
        </p:spPr>
      </p:pic>
      <p:pic>
        <p:nvPicPr>
          <p:cNvPr id="7" name="Picture 6" descr="A bridge with a clock tower and a person walking on it&#10;&#10;Description automatically generated">
            <a:extLst>
              <a:ext uri="{FF2B5EF4-FFF2-40B4-BE49-F238E27FC236}">
                <a16:creationId xmlns:a16="http://schemas.microsoft.com/office/drawing/2014/main" id="{002CB635-09B6-D6D5-DC77-64855F27551E}"/>
              </a:ext>
            </a:extLst>
          </p:cNvPr>
          <p:cNvPicPr>
            <a:picLocks noChangeAspect="1"/>
          </p:cNvPicPr>
          <p:nvPr/>
        </p:nvPicPr>
        <p:blipFill>
          <a:blip r:embed="rId4"/>
          <a:stretch>
            <a:fillRect/>
          </a:stretch>
        </p:blipFill>
        <p:spPr>
          <a:xfrm>
            <a:off x="3342718" y="4244068"/>
            <a:ext cx="2294618" cy="2294618"/>
          </a:xfrm>
          <a:prstGeom prst="rect">
            <a:avLst/>
          </a:prstGeom>
        </p:spPr>
      </p:pic>
    </p:spTree>
    <p:extLst>
      <p:ext uri="{BB962C8B-B14F-4D97-AF65-F5344CB8AC3E}">
        <p14:creationId xmlns:p14="http://schemas.microsoft.com/office/powerpoint/2010/main" val="291550205"/>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2432C-4FEF-185C-4459-7DD30EC31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F2D1F1-8FDF-2F27-E9CD-F20D82BC4AA4}"/>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6BB829C9-C8E2-59CF-F272-0EC7D0F47C6A}"/>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MHz (FM Band) ?  </a:t>
            </a:r>
          </a:p>
        </p:txBody>
      </p:sp>
      <p:sp>
        <p:nvSpPr>
          <p:cNvPr id="8" name="Slide Number Placeholder 7">
            <a:extLst>
              <a:ext uri="{FF2B5EF4-FFF2-40B4-BE49-F238E27FC236}">
                <a16:creationId xmlns:a16="http://schemas.microsoft.com/office/drawing/2014/main" id="{DDDBC7A3-0331-B5CF-806C-C1B814AC51C7}"/>
              </a:ext>
            </a:extLst>
          </p:cNvPr>
          <p:cNvSpPr>
            <a:spLocks noGrp="1"/>
          </p:cNvSpPr>
          <p:nvPr>
            <p:ph type="sldNum" sz="quarter" idx="12"/>
          </p:nvPr>
        </p:nvSpPr>
        <p:spPr/>
        <p:txBody>
          <a:bodyPr/>
          <a:lstStyle/>
          <a:p>
            <a:fld id="{687B7451-1438-CB4A-8106-82A64F1C7D7B}" type="slidenum">
              <a:rPr lang="sv-SE" smtClean="0"/>
              <a:t>37</a:t>
            </a:fld>
            <a:endParaRPr lang="sv-SE" dirty="0"/>
          </a:p>
        </p:txBody>
      </p:sp>
    </p:spTree>
    <p:extLst>
      <p:ext uri="{BB962C8B-B14F-4D97-AF65-F5344CB8AC3E}">
        <p14:creationId xmlns:p14="http://schemas.microsoft.com/office/powerpoint/2010/main" val="2112299616"/>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7795B-905D-13B4-8EB4-5254CBBD21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1092C-BF0E-71AD-44A5-C791732F6631}"/>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C892205D-7A60-940C-EC39-6BBD4D7D1480}"/>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MHz (FM Band) ?  </a:t>
            </a:r>
            <a:r>
              <a:rPr lang="en-US" b="1" dirty="0">
                <a:solidFill>
                  <a:srgbClr val="FF0000"/>
                </a:solidFill>
                <a:latin typeface="+mj-lt"/>
              </a:rPr>
              <a:t>3 Meters</a:t>
            </a:r>
          </a:p>
        </p:txBody>
      </p:sp>
      <p:sp>
        <p:nvSpPr>
          <p:cNvPr id="8" name="Slide Number Placeholder 7">
            <a:extLst>
              <a:ext uri="{FF2B5EF4-FFF2-40B4-BE49-F238E27FC236}">
                <a16:creationId xmlns:a16="http://schemas.microsoft.com/office/drawing/2014/main" id="{4F0D1B57-01BD-46D1-EB90-8A91D220C33E}"/>
              </a:ext>
            </a:extLst>
          </p:cNvPr>
          <p:cNvSpPr>
            <a:spLocks noGrp="1"/>
          </p:cNvSpPr>
          <p:nvPr>
            <p:ph type="sldNum" sz="quarter" idx="12"/>
          </p:nvPr>
        </p:nvSpPr>
        <p:spPr/>
        <p:txBody>
          <a:bodyPr/>
          <a:lstStyle/>
          <a:p>
            <a:fld id="{687B7451-1438-CB4A-8106-82A64F1C7D7B}" type="slidenum">
              <a:rPr lang="sv-SE" smtClean="0"/>
              <a:t>38</a:t>
            </a:fld>
            <a:endParaRPr lang="sv-SE" dirty="0"/>
          </a:p>
        </p:txBody>
      </p:sp>
      <p:pic>
        <p:nvPicPr>
          <p:cNvPr id="5" name="Picture 4" descr="A small blue car parked on the side of a road&#10;&#10;Description automatically generated">
            <a:extLst>
              <a:ext uri="{FF2B5EF4-FFF2-40B4-BE49-F238E27FC236}">
                <a16:creationId xmlns:a16="http://schemas.microsoft.com/office/drawing/2014/main" id="{DE1C506F-5AC5-5CD7-2D14-3D3BF52BB12C}"/>
              </a:ext>
            </a:extLst>
          </p:cNvPr>
          <p:cNvPicPr>
            <a:picLocks noChangeAspect="1"/>
          </p:cNvPicPr>
          <p:nvPr/>
        </p:nvPicPr>
        <p:blipFill>
          <a:blip r:embed="rId3"/>
          <a:stretch>
            <a:fillRect/>
          </a:stretch>
        </p:blipFill>
        <p:spPr>
          <a:xfrm>
            <a:off x="3233057" y="3675968"/>
            <a:ext cx="2862943" cy="2862943"/>
          </a:xfrm>
          <a:prstGeom prst="rect">
            <a:avLst/>
          </a:prstGeom>
        </p:spPr>
      </p:pic>
      <p:pic>
        <p:nvPicPr>
          <p:cNvPr id="7" name="Picture 6" descr="A door with a brick wall and plants&#10;&#10;Description automatically generated">
            <a:extLst>
              <a:ext uri="{FF2B5EF4-FFF2-40B4-BE49-F238E27FC236}">
                <a16:creationId xmlns:a16="http://schemas.microsoft.com/office/drawing/2014/main" id="{43474070-69D2-C888-7F66-38970A4CE1D8}"/>
              </a:ext>
            </a:extLst>
          </p:cNvPr>
          <p:cNvPicPr>
            <a:picLocks noChangeAspect="1"/>
          </p:cNvPicPr>
          <p:nvPr/>
        </p:nvPicPr>
        <p:blipFill>
          <a:blip r:embed="rId4"/>
          <a:stretch>
            <a:fillRect/>
          </a:stretch>
        </p:blipFill>
        <p:spPr>
          <a:xfrm>
            <a:off x="6359287" y="3675968"/>
            <a:ext cx="2862943" cy="2862943"/>
          </a:xfrm>
          <a:prstGeom prst="rect">
            <a:avLst/>
          </a:prstGeom>
        </p:spPr>
      </p:pic>
    </p:spTree>
    <p:extLst>
      <p:ext uri="{BB962C8B-B14F-4D97-AF65-F5344CB8AC3E}">
        <p14:creationId xmlns:p14="http://schemas.microsoft.com/office/powerpoint/2010/main" val="619035332"/>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B787E-6700-EA63-5F84-2DB5EF7B04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ED81ED-0166-0934-029C-967901F1848D}"/>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74DB31AE-AF56-E800-1C37-F500D47AE275}"/>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GHz?  </a:t>
            </a:r>
          </a:p>
        </p:txBody>
      </p:sp>
      <p:sp>
        <p:nvSpPr>
          <p:cNvPr id="8" name="Slide Number Placeholder 7">
            <a:extLst>
              <a:ext uri="{FF2B5EF4-FFF2-40B4-BE49-F238E27FC236}">
                <a16:creationId xmlns:a16="http://schemas.microsoft.com/office/drawing/2014/main" id="{6918F16B-F0F8-65B1-2A0A-C278AAEBC80A}"/>
              </a:ext>
            </a:extLst>
          </p:cNvPr>
          <p:cNvSpPr>
            <a:spLocks noGrp="1"/>
          </p:cNvSpPr>
          <p:nvPr>
            <p:ph type="sldNum" sz="quarter" idx="12"/>
          </p:nvPr>
        </p:nvSpPr>
        <p:spPr/>
        <p:txBody>
          <a:bodyPr/>
          <a:lstStyle/>
          <a:p>
            <a:fld id="{687B7451-1438-CB4A-8106-82A64F1C7D7B}" type="slidenum">
              <a:rPr lang="sv-SE" smtClean="0"/>
              <a:t>39</a:t>
            </a:fld>
            <a:endParaRPr lang="sv-SE" dirty="0"/>
          </a:p>
        </p:txBody>
      </p:sp>
    </p:spTree>
    <p:extLst>
      <p:ext uri="{BB962C8B-B14F-4D97-AF65-F5344CB8AC3E}">
        <p14:creationId xmlns:p14="http://schemas.microsoft.com/office/powerpoint/2010/main" val="2726374767"/>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Administration and Course Logistics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17393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E674-743C-FBE7-5A38-20C96800C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1E7D3-DE94-FC72-D6B6-8CC68EA88460}"/>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EA69F491-6E5F-ED01-5F2D-4D0BC88FA780}"/>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GHz?  </a:t>
            </a:r>
            <a:r>
              <a:rPr lang="en-US" b="1" dirty="0">
                <a:solidFill>
                  <a:srgbClr val="FF0000"/>
                </a:solidFill>
                <a:latin typeface="+mj-lt"/>
              </a:rPr>
              <a:t>0.3 centimeter</a:t>
            </a:r>
          </a:p>
        </p:txBody>
      </p:sp>
      <p:sp>
        <p:nvSpPr>
          <p:cNvPr id="8" name="Slide Number Placeholder 7">
            <a:extLst>
              <a:ext uri="{FF2B5EF4-FFF2-40B4-BE49-F238E27FC236}">
                <a16:creationId xmlns:a16="http://schemas.microsoft.com/office/drawing/2014/main" id="{8B320E73-E354-AFF2-4419-F0FAD274AD13}"/>
              </a:ext>
            </a:extLst>
          </p:cNvPr>
          <p:cNvSpPr>
            <a:spLocks noGrp="1"/>
          </p:cNvSpPr>
          <p:nvPr>
            <p:ph type="sldNum" sz="quarter" idx="12"/>
          </p:nvPr>
        </p:nvSpPr>
        <p:spPr/>
        <p:txBody>
          <a:bodyPr/>
          <a:lstStyle/>
          <a:p>
            <a:fld id="{687B7451-1438-CB4A-8106-82A64F1C7D7B}" type="slidenum">
              <a:rPr lang="sv-SE" smtClean="0"/>
              <a:t>40</a:t>
            </a:fld>
            <a:endParaRPr lang="sv-SE" dirty="0"/>
          </a:p>
        </p:txBody>
      </p:sp>
      <p:pic>
        <p:nvPicPr>
          <p:cNvPr id="5" name="Picture 4" descr="A close-up of a pen&#10;&#10;Description automatically generated">
            <a:extLst>
              <a:ext uri="{FF2B5EF4-FFF2-40B4-BE49-F238E27FC236}">
                <a16:creationId xmlns:a16="http://schemas.microsoft.com/office/drawing/2014/main" id="{265E2160-A19B-63DC-0F6A-B011A1FCE3CE}"/>
              </a:ext>
            </a:extLst>
          </p:cNvPr>
          <p:cNvPicPr>
            <a:picLocks noChangeAspect="1"/>
          </p:cNvPicPr>
          <p:nvPr/>
        </p:nvPicPr>
        <p:blipFill>
          <a:blip r:embed="rId3"/>
          <a:stretch>
            <a:fillRect/>
          </a:stretch>
        </p:blipFill>
        <p:spPr>
          <a:xfrm>
            <a:off x="3581401" y="3855356"/>
            <a:ext cx="2500993" cy="2500993"/>
          </a:xfrm>
          <a:prstGeom prst="rect">
            <a:avLst/>
          </a:prstGeom>
        </p:spPr>
      </p:pic>
      <p:pic>
        <p:nvPicPr>
          <p:cNvPr id="7" name="Picture 6" descr="A group of colorful round shapes&#10;&#10;Description automatically generated">
            <a:extLst>
              <a:ext uri="{FF2B5EF4-FFF2-40B4-BE49-F238E27FC236}">
                <a16:creationId xmlns:a16="http://schemas.microsoft.com/office/drawing/2014/main" id="{22258C62-36A9-A1CD-0EEC-CC7145E24E2D}"/>
              </a:ext>
            </a:extLst>
          </p:cNvPr>
          <p:cNvPicPr>
            <a:picLocks noChangeAspect="1"/>
          </p:cNvPicPr>
          <p:nvPr/>
        </p:nvPicPr>
        <p:blipFill>
          <a:blip r:embed="rId4"/>
          <a:stretch>
            <a:fillRect/>
          </a:stretch>
        </p:blipFill>
        <p:spPr>
          <a:xfrm>
            <a:off x="6545945" y="3855356"/>
            <a:ext cx="2500993" cy="2500993"/>
          </a:xfrm>
          <a:prstGeom prst="rect">
            <a:avLst/>
          </a:prstGeom>
        </p:spPr>
      </p:pic>
    </p:spTree>
    <p:extLst>
      <p:ext uri="{BB962C8B-B14F-4D97-AF65-F5344CB8AC3E}">
        <p14:creationId xmlns:p14="http://schemas.microsoft.com/office/powerpoint/2010/main" val="3199710409"/>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55D5D-7FC6-6348-CAFD-C0E18889F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C1B98-01B6-B987-C735-61840CA6B093}"/>
              </a:ext>
            </a:extLst>
          </p:cNvPr>
          <p:cNvSpPr>
            <a:spLocks noGrp="1"/>
          </p:cNvSpPr>
          <p:nvPr>
            <p:ph type="title"/>
          </p:nvPr>
        </p:nvSpPr>
        <p:spPr>
          <a:xfrm>
            <a:off x="838199" y="365125"/>
            <a:ext cx="10967113" cy="1325563"/>
          </a:xfrm>
        </p:spPr>
        <p:txBody>
          <a:bodyPr>
            <a:noAutofit/>
          </a:bodyPr>
          <a:lstStyle/>
          <a:p>
            <a:r>
              <a:rPr lang="en-US" sz="4000" dirty="0">
                <a:latin typeface="+mn-lt"/>
              </a:rPr>
              <a:t>What are radio transceivers?</a:t>
            </a:r>
          </a:p>
        </p:txBody>
      </p:sp>
      <p:sp>
        <p:nvSpPr>
          <p:cNvPr id="3" name="Content Placeholder 2">
            <a:extLst>
              <a:ext uri="{FF2B5EF4-FFF2-40B4-BE49-F238E27FC236}">
                <a16:creationId xmlns:a16="http://schemas.microsoft.com/office/drawing/2014/main" id="{D4973EE3-C1E4-BC17-375B-15DAA558F1F8}"/>
              </a:ext>
            </a:extLst>
          </p:cNvPr>
          <p:cNvSpPr>
            <a:spLocks noGrp="1"/>
          </p:cNvSpPr>
          <p:nvPr>
            <p:ph idx="1"/>
          </p:nvPr>
        </p:nvSpPr>
        <p:spPr>
          <a:xfrm>
            <a:off x="838199" y="1664854"/>
            <a:ext cx="10816989" cy="925389"/>
          </a:xfrm>
        </p:spPr>
        <p:txBody>
          <a:bodyPr>
            <a:noAutofit/>
          </a:bodyPr>
          <a:lstStyle/>
          <a:p>
            <a:pPr marL="0" indent="0" algn="just">
              <a:buNone/>
            </a:pPr>
            <a:r>
              <a:rPr lang="en-US" dirty="0">
                <a:latin typeface="+mj-lt"/>
              </a:rPr>
              <a:t>Radio transceivers are components that enables the </a:t>
            </a:r>
            <a:r>
              <a:rPr lang="en-US" b="1" dirty="0"/>
              <a:t>transmission</a:t>
            </a:r>
            <a:r>
              <a:rPr lang="en-US" dirty="0">
                <a:latin typeface="+mj-lt"/>
              </a:rPr>
              <a:t> and </a:t>
            </a:r>
            <a:r>
              <a:rPr lang="en-US" b="1" dirty="0"/>
              <a:t>reception</a:t>
            </a:r>
            <a:r>
              <a:rPr lang="en-US" dirty="0">
                <a:latin typeface="+mj-lt"/>
              </a:rPr>
              <a:t> of electromagnetic waves. A key component in wireless device</a:t>
            </a:r>
          </a:p>
        </p:txBody>
      </p:sp>
      <p:sp>
        <p:nvSpPr>
          <p:cNvPr id="8" name="Slide Number Placeholder 7">
            <a:extLst>
              <a:ext uri="{FF2B5EF4-FFF2-40B4-BE49-F238E27FC236}">
                <a16:creationId xmlns:a16="http://schemas.microsoft.com/office/drawing/2014/main" id="{BB4DA411-691F-DE93-3C7B-FE80FFFE5A46}"/>
              </a:ext>
            </a:extLst>
          </p:cNvPr>
          <p:cNvSpPr>
            <a:spLocks noGrp="1"/>
          </p:cNvSpPr>
          <p:nvPr>
            <p:ph type="sldNum" sz="quarter" idx="12"/>
          </p:nvPr>
        </p:nvSpPr>
        <p:spPr/>
        <p:txBody>
          <a:bodyPr/>
          <a:lstStyle/>
          <a:p>
            <a:fld id="{687B7451-1438-CB4A-8106-82A64F1C7D7B}" type="slidenum">
              <a:rPr lang="sv-SE" smtClean="0"/>
              <a:t>41</a:t>
            </a:fld>
            <a:endParaRPr lang="sv-SE" dirty="0"/>
          </a:p>
        </p:txBody>
      </p:sp>
      <p:cxnSp>
        <p:nvCxnSpPr>
          <p:cNvPr id="4" name="Straight Connector 3">
            <a:extLst>
              <a:ext uri="{FF2B5EF4-FFF2-40B4-BE49-F238E27FC236}">
                <a16:creationId xmlns:a16="http://schemas.microsoft.com/office/drawing/2014/main" id="{CB20E095-3B40-77A0-969A-FA47026A8DFF}"/>
              </a:ext>
            </a:extLst>
          </p:cNvPr>
          <p:cNvCxnSpPr>
            <a:cxnSpLocks/>
          </p:cNvCxnSpPr>
          <p:nvPr/>
        </p:nvCxnSpPr>
        <p:spPr>
          <a:xfrm>
            <a:off x="3530537" y="4530478"/>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44C3A8B1-4ACD-A8C1-E4EE-C501ACBF480B}"/>
              </a:ext>
            </a:extLst>
          </p:cNvPr>
          <p:cNvSpPr/>
          <p:nvPr/>
        </p:nvSpPr>
        <p:spPr>
          <a:xfrm rot="10800000">
            <a:off x="3190797"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0F20222-FA17-81B9-9B77-DB77FD0F2471}"/>
              </a:ext>
            </a:extLst>
          </p:cNvPr>
          <p:cNvCxnSpPr>
            <a:cxnSpLocks/>
          </p:cNvCxnSpPr>
          <p:nvPr/>
        </p:nvCxnSpPr>
        <p:spPr>
          <a:xfrm>
            <a:off x="3530535" y="511884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332516-528A-B14F-9CA0-A4EC069C43DE}"/>
              </a:ext>
            </a:extLst>
          </p:cNvPr>
          <p:cNvSpPr txBox="1"/>
          <p:nvPr/>
        </p:nvSpPr>
        <p:spPr>
          <a:xfrm>
            <a:off x="3916079" y="4037015"/>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A15A1BFC-681F-14B2-6833-FEA0CDBCEAB9}"/>
              </a:ext>
            </a:extLst>
          </p:cNvPr>
          <p:cNvSpPr txBox="1"/>
          <p:nvPr/>
        </p:nvSpPr>
        <p:spPr>
          <a:xfrm>
            <a:off x="2983510" y="6136700"/>
            <a:ext cx="1195782" cy="584775"/>
          </a:xfrm>
          <a:prstGeom prst="rect">
            <a:avLst/>
          </a:prstGeom>
          <a:noFill/>
        </p:spPr>
        <p:txBody>
          <a:bodyPr wrap="square" rtlCol="0">
            <a:spAutoFit/>
          </a:bodyPr>
          <a:lstStyle/>
          <a:p>
            <a:pPr algn="ctr"/>
            <a:r>
              <a:rPr lang="en-US" sz="1600" dirty="0">
                <a:latin typeface="+mj-lt"/>
              </a:rPr>
              <a:t>Transmitting </a:t>
            </a:r>
          </a:p>
          <a:p>
            <a:pPr algn="ctr"/>
            <a:r>
              <a:rPr lang="en-US" sz="1600" dirty="0">
                <a:latin typeface="+mj-lt"/>
              </a:rPr>
              <a:t>Device</a:t>
            </a:r>
          </a:p>
        </p:txBody>
      </p:sp>
      <p:cxnSp>
        <p:nvCxnSpPr>
          <p:cNvPr id="20" name="Straight Arrow Connector 19">
            <a:extLst>
              <a:ext uri="{FF2B5EF4-FFF2-40B4-BE49-F238E27FC236}">
                <a16:creationId xmlns:a16="http://schemas.microsoft.com/office/drawing/2014/main" id="{46FCC05C-BFD5-8D98-F4A4-E6CEC9AA4A44}"/>
              </a:ext>
            </a:extLst>
          </p:cNvPr>
          <p:cNvCxnSpPr>
            <a:cxnSpLocks/>
          </p:cNvCxnSpPr>
          <p:nvPr/>
        </p:nvCxnSpPr>
        <p:spPr>
          <a:xfrm>
            <a:off x="4730380" y="431401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CC5AD4-816F-43F5-F061-2398BAC3598E}"/>
              </a:ext>
            </a:extLst>
          </p:cNvPr>
          <p:cNvSpPr txBox="1"/>
          <p:nvPr/>
        </p:nvSpPr>
        <p:spPr>
          <a:xfrm>
            <a:off x="5211294" y="3985489"/>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9591CDC8-C48A-5F14-4E6A-66550B2A4143}"/>
              </a:ext>
            </a:extLst>
          </p:cNvPr>
          <p:cNvSpPr/>
          <p:nvPr/>
        </p:nvSpPr>
        <p:spPr>
          <a:xfrm rot="10800000">
            <a:off x="8106852"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1C21802-DB58-799A-29A6-0C074D06507A}"/>
              </a:ext>
            </a:extLst>
          </p:cNvPr>
          <p:cNvCxnSpPr>
            <a:cxnSpLocks/>
          </p:cNvCxnSpPr>
          <p:nvPr/>
        </p:nvCxnSpPr>
        <p:spPr>
          <a:xfrm>
            <a:off x="8446591" y="452741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0962130-3D9B-0F43-6356-7FDBBDFFA112}"/>
              </a:ext>
            </a:extLst>
          </p:cNvPr>
          <p:cNvSpPr txBox="1"/>
          <p:nvPr/>
        </p:nvSpPr>
        <p:spPr>
          <a:xfrm>
            <a:off x="7868610" y="6136700"/>
            <a:ext cx="1155961" cy="584775"/>
          </a:xfrm>
          <a:prstGeom prst="rect">
            <a:avLst/>
          </a:prstGeom>
          <a:noFill/>
        </p:spPr>
        <p:txBody>
          <a:bodyPr wrap="square" rtlCol="0">
            <a:spAutoFit/>
          </a:bodyPr>
          <a:lstStyle/>
          <a:p>
            <a:pPr algn="ctr"/>
            <a:r>
              <a:rPr lang="en-US" sz="1600" dirty="0">
                <a:latin typeface="+mj-lt"/>
              </a:rPr>
              <a:t>Receiving Device</a:t>
            </a:r>
          </a:p>
        </p:txBody>
      </p:sp>
    </p:spTree>
    <p:extLst>
      <p:ext uri="{BB962C8B-B14F-4D97-AF65-F5344CB8AC3E}">
        <p14:creationId xmlns:p14="http://schemas.microsoft.com/office/powerpoint/2010/main" val="3975829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86C5F-C512-20A6-18C6-5EA80F4DA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1686A-B851-0B88-AD56-4FEA0715D5A3}"/>
              </a:ext>
            </a:extLst>
          </p:cNvPr>
          <p:cNvSpPr>
            <a:spLocks noGrp="1"/>
          </p:cNvSpPr>
          <p:nvPr>
            <p:ph type="title"/>
          </p:nvPr>
        </p:nvSpPr>
        <p:spPr>
          <a:xfrm>
            <a:off x="1046845" y="365125"/>
            <a:ext cx="8997041" cy="1325563"/>
          </a:xfrm>
        </p:spPr>
        <p:txBody>
          <a:bodyPr>
            <a:noAutofit/>
          </a:bodyPr>
          <a:lstStyle/>
          <a:p>
            <a:r>
              <a:rPr lang="en-US" sz="4000" dirty="0">
                <a:latin typeface="+mn-lt"/>
              </a:rPr>
              <a:t>Radio transceivers in devices: </a:t>
            </a:r>
            <a:r>
              <a:rPr lang="en-US" sz="4000" dirty="0" err="1">
                <a:latin typeface="+mn-lt"/>
              </a:rPr>
              <a:t>WiFi</a:t>
            </a:r>
            <a:endParaRPr lang="en-US" sz="4000" dirty="0">
              <a:latin typeface="+mn-lt"/>
            </a:endParaRPr>
          </a:p>
        </p:txBody>
      </p:sp>
      <p:sp>
        <p:nvSpPr>
          <p:cNvPr id="8" name="Slide Number Placeholder 7">
            <a:extLst>
              <a:ext uri="{FF2B5EF4-FFF2-40B4-BE49-F238E27FC236}">
                <a16:creationId xmlns:a16="http://schemas.microsoft.com/office/drawing/2014/main" id="{6506ECCB-C078-11B5-0BB8-2E8D22668C64}"/>
              </a:ext>
            </a:extLst>
          </p:cNvPr>
          <p:cNvSpPr>
            <a:spLocks noGrp="1"/>
          </p:cNvSpPr>
          <p:nvPr>
            <p:ph type="sldNum" sz="quarter" idx="12"/>
          </p:nvPr>
        </p:nvSpPr>
        <p:spPr/>
        <p:txBody>
          <a:bodyPr/>
          <a:lstStyle/>
          <a:p>
            <a:fld id="{687B7451-1438-CB4A-8106-82A64F1C7D7B}" type="slidenum">
              <a:rPr lang="sv-SE" smtClean="0"/>
              <a:t>42</a:t>
            </a:fld>
            <a:endParaRPr lang="sv-SE" dirty="0"/>
          </a:p>
        </p:txBody>
      </p:sp>
      <p:sp>
        <p:nvSpPr>
          <p:cNvPr id="6" name="Footer Placeholder 1">
            <a:extLst>
              <a:ext uri="{FF2B5EF4-FFF2-40B4-BE49-F238E27FC236}">
                <a16:creationId xmlns:a16="http://schemas.microsoft.com/office/drawing/2014/main" id="{71436DA5-867D-275D-5D57-A762457C6C9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4" name="Picture 3" descr="A black router with four antennas&#10;&#10;Description automatically generated">
            <a:extLst>
              <a:ext uri="{FF2B5EF4-FFF2-40B4-BE49-F238E27FC236}">
                <a16:creationId xmlns:a16="http://schemas.microsoft.com/office/drawing/2014/main" id="{20C96F58-172A-20F3-7E87-20EDDED27171}"/>
              </a:ext>
            </a:extLst>
          </p:cNvPr>
          <p:cNvPicPr>
            <a:picLocks noChangeAspect="1"/>
          </p:cNvPicPr>
          <p:nvPr/>
        </p:nvPicPr>
        <p:blipFill>
          <a:blip r:embed="rId3"/>
          <a:stretch>
            <a:fillRect/>
          </a:stretch>
        </p:blipFill>
        <p:spPr>
          <a:xfrm>
            <a:off x="1046845" y="1690688"/>
            <a:ext cx="4398962" cy="4398962"/>
          </a:xfrm>
          <a:prstGeom prst="rect">
            <a:avLst/>
          </a:prstGeom>
        </p:spPr>
      </p:pic>
      <p:pic>
        <p:nvPicPr>
          <p:cNvPr id="7" name="Picture 6" descr="A colorful wifi symbol&#10;&#10;Description automatically generated">
            <a:extLst>
              <a:ext uri="{FF2B5EF4-FFF2-40B4-BE49-F238E27FC236}">
                <a16:creationId xmlns:a16="http://schemas.microsoft.com/office/drawing/2014/main" id="{4C97055B-EDD1-7015-0810-DE0325A4798C}"/>
              </a:ext>
            </a:extLst>
          </p:cNvPr>
          <p:cNvPicPr>
            <a:picLocks noChangeAspect="1"/>
          </p:cNvPicPr>
          <p:nvPr/>
        </p:nvPicPr>
        <p:blipFill>
          <a:blip r:embed="rId4"/>
          <a:stretch>
            <a:fillRect/>
          </a:stretch>
        </p:blipFill>
        <p:spPr>
          <a:xfrm>
            <a:off x="6746194" y="1824038"/>
            <a:ext cx="4278086" cy="4278086"/>
          </a:xfrm>
          <a:prstGeom prst="rect">
            <a:avLst/>
          </a:prstGeom>
        </p:spPr>
      </p:pic>
    </p:spTree>
    <p:extLst>
      <p:ext uri="{BB962C8B-B14F-4D97-AF65-F5344CB8AC3E}">
        <p14:creationId xmlns:p14="http://schemas.microsoft.com/office/powerpoint/2010/main" val="203141792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31177-D19C-34C9-BA99-B6B02EFCF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DD28F-DBC7-B811-F078-95C50FB66BD2}"/>
              </a:ext>
            </a:extLst>
          </p:cNvPr>
          <p:cNvSpPr>
            <a:spLocks noGrp="1"/>
          </p:cNvSpPr>
          <p:nvPr>
            <p:ph type="title"/>
          </p:nvPr>
        </p:nvSpPr>
        <p:spPr>
          <a:xfrm>
            <a:off x="435427" y="365120"/>
            <a:ext cx="11959772" cy="1325563"/>
          </a:xfrm>
        </p:spPr>
        <p:txBody>
          <a:bodyPr>
            <a:noAutofit/>
          </a:bodyPr>
          <a:lstStyle/>
          <a:p>
            <a:r>
              <a:rPr lang="en-US" sz="4000" dirty="0">
                <a:latin typeface="+mn-lt"/>
              </a:rPr>
              <a:t>Radio transceivers in devices: Bluetooth, Walkie-Talkie</a:t>
            </a:r>
          </a:p>
        </p:txBody>
      </p:sp>
      <p:sp>
        <p:nvSpPr>
          <p:cNvPr id="8" name="Slide Number Placeholder 7">
            <a:extLst>
              <a:ext uri="{FF2B5EF4-FFF2-40B4-BE49-F238E27FC236}">
                <a16:creationId xmlns:a16="http://schemas.microsoft.com/office/drawing/2014/main" id="{74B75CD9-2255-9D69-2872-D3A248A8823F}"/>
              </a:ext>
            </a:extLst>
          </p:cNvPr>
          <p:cNvSpPr>
            <a:spLocks noGrp="1"/>
          </p:cNvSpPr>
          <p:nvPr>
            <p:ph type="sldNum" sz="quarter" idx="12"/>
          </p:nvPr>
        </p:nvSpPr>
        <p:spPr/>
        <p:txBody>
          <a:bodyPr/>
          <a:lstStyle/>
          <a:p>
            <a:fld id="{687B7451-1438-CB4A-8106-82A64F1C7D7B}" type="slidenum">
              <a:rPr lang="sv-SE" smtClean="0"/>
              <a:t>43</a:t>
            </a:fld>
            <a:endParaRPr lang="sv-SE" dirty="0"/>
          </a:p>
        </p:txBody>
      </p:sp>
      <p:sp>
        <p:nvSpPr>
          <p:cNvPr id="6" name="Footer Placeholder 1">
            <a:extLst>
              <a:ext uri="{FF2B5EF4-FFF2-40B4-BE49-F238E27FC236}">
                <a16:creationId xmlns:a16="http://schemas.microsoft.com/office/drawing/2014/main" id="{5AA9AFE2-F13A-67CE-AD8A-49FAD4CCC2C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person wearing headphones and holding a phone&#10;&#10;Description automatically generated">
            <a:extLst>
              <a:ext uri="{FF2B5EF4-FFF2-40B4-BE49-F238E27FC236}">
                <a16:creationId xmlns:a16="http://schemas.microsoft.com/office/drawing/2014/main" id="{EAADB0F6-A4C5-38CB-B8F8-2782942D1E9A}"/>
              </a:ext>
            </a:extLst>
          </p:cNvPr>
          <p:cNvPicPr>
            <a:picLocks noChangeAspect="1"/>
          </p:cNvPicPr>
          <p:nvPr/>
        </p:nvPicPr>
        <p:blipFill>
          <a:blip r:embed="rId3"/>
          <a:stretch>
            <a:fillRect/>
          </a:stretch>
        </p:blipFill>
        <p:spPr>
          <a:xfrm>
            <a:off x="1461407" y="1922120"/>
            <a:ext cx="4202793" cy="4202793"/>
          </a:xfrm>
          <a:prstGeom prst="rect">
            <a:avLst/>
          </a:prstGeom>
        </p:spPr>
      </p:pic>
      <p:pic>
        <p:nvPicPr>
          <p:cNvPr id="10" name="Picture 9" descr="A white wireless earbuds in a charging case&#10;&#10;Description automatically generated">
            <a:extLst>
              <a:ext uri="{FF2B5EF4-FFF2-40B4-BE49-F238E27FC236}">
                <a16:creationId xmlns:a16="http://schemas.microsoft.com/office/drawing/2014/main" id="{5A09EE2A-2E2C-6CBA-F80F-F9556AC6245D}"/>
              </a:ext>
            </a:extLst>
          </p:cNvPr>
          <p:cNvPicPr>
            <a:picLocks noChangeAspect="1"/>
          </p:cNvPicPr>
          <p:nvPr/>
        </p:nvPicPr>
        <p:blipFill>
          <a:blip r:embed="rId4"/>
          <a:stretch>
            <a:fillRect/>
          </a:stretch>
        </p:blipFill>
        <p:spPr>
          <a:xfrm>
            <a:off x="5970813" y="1922120"/>
            <a:ext cx="4202793" cy="4202793"/>
          </a:xfrm>
          <a:prstGeom prst="rect">
            <a:avLst/>
          </a:prstGeom>
        </p:spPr>
      </p:pic>
    </p:spTree>
    <p:extLst>
      <p:ext uri="{BB962C8B-B14F-4D97-AF65-F5344CB8AC3E}">
        <p14:creationId xmlns:p14="http://schemas.microsoft.com/office/powerpoint/2010/main" val="1276221778"/>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2F4E1-DFDF-9667-D4ED-514C47B04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3A712-7ED5-E104-4E43-9DA8E7E97F7F}"/>
              </a:ext>
            </a:extLst>
          </p:cNvPr>
          <p:cNvSpPr>
            <a:spLocks noGrp="1"/>
          </p:cNvSpPr>
          <p:nvPr>
            <p:ph type="title"/>
          </p:nvPr>
        </p:nvSpPr>
        <p:spPr>
          <a:xfrm>
            <a:off x="740227" y="365120"/>
            <a:ext cx="11959772" cy="1325563"/>
          </a:xfrm>
        </p:spPr>
        <p:txBody>
          <a:bodyPr>
            <a:noAutofit/>
          </a:bodyPr>
          <a:lstStyle/>
          <a:p>
            <a:r>
              <a:rPr lang="en-US" sz="4000" dirty="0">
                <a:latin typeface="+mn-lt"/>
              </a:rPr>
              <a:t>What do you mean by spectrum? Radio spectrum?</a:t>
            </a:r>
          </a:p>
        </p:txBody>
      </p:sp>
      <p:pic>
        <p:nvPicPr>
          <p:cNvPr id="3" name="Picture 2" descr="A rainbow colored wave coming out of a triangle&#10;&#10;Description automatically generated">
            <a:extLst>
              <a:ext uri="{FF2B5EF4-FFF2-40B4-BE49-F238E27FC236}">
                <a16:creationId xmlns:a16="http://schemas.microsoft.com/office/drawing/2014/main" id="{3A8D2CCF-5F81-844B-E478-732416B52428}"/>
              </a:ext>
            </a:extLst>
          </p:cNvPr>
          <p:cNvPicPr>
            <a:picLocks noChangeAspect="1"/>
          </p:cNvPicPr>
          <p:nvPr/>
        </p:nvPicPr>
        <p:blipFill>
          <a:blip r:embed="rId3"/>
          <a:stretch>
            <a:fillRect/>
          </a:stretch>
        </p:blipFill>
        <p:spPr>
          <a:xfrm>
            <a:off x="5959016" y="3873508"/>
            <a:ext cx="3497944" cy="2623459"/>
          </a:xfrm>
          <a:prstGeom prst="rect">
            <a:avLst/>
          </a:prstGeom>
        </p:spPr>
      </p:pic>
      <p:sp>
        <p:nvSpPr>
          <p:cNvPr id="7" name="TextBox 6">
            <a:extLst>
              <a:ext uri="{FF2B5EF4-FFF2-40B4-BE49-F238E27FC236}">
                <a16:creationId xmlns:a16="http://schemas.microsoft.com/office/drawing/2014/main" id="{9DB6EBD7-595A-99A4-6AC2-D304BF986087}"/>
              </a:ext>
            </a:extLst>
          </p:cNvPr>
          <p:cNvSpPr txBox="1"/>
          <p:nvPr/>
        </p:nvSpPr>
        <p:spPr>
          <a:xfrm>
            <a:off x="907995" y="1547335"/>
            <a:ext cx="10376009" cy="2246769"/>
          </a:xfrm>
          <a:prstGeom prst="rect">
            <a:avLst/>
          </a:prstGeom>
          <a:noFill/>
        </p:spPr>
        <p:txBody>
          <a:bodyPr wrap="square">
            <a:spAutoFit/>
          </a:bodyPr>
          <a:lstStyle/>
          <a:p>
            <a:pPr algn="just"/>
            <a:r>
              <a:rPr lang="en-US" sz="2800" dirty="0">
                <a:latin typeface="+mj-lt"/>
              </a:rPr>
              <a:t>In the 17th century, Isaac Newton introduced the concept of the spectrum to the field of physical sciences, specifically in optics. He used this term to describe the array of colors visible when white light passed through a prism and was separated into its constituent hues. Later the term was expanded to include other waves, including radio waves.</a:t>
            </a:r>
          </a:p>
        </p:txBody>
      </p:sp>
      <p:pic>
        <p:nvPicPr>
          <p:cNvPr id="11" name="Picture 10" descr="A painting of a person with long white hair&#10;&#10;Description automatically generated">
            <a:extLst>
              <a:ext uri="{FF2B5EF4-FFF2-40B4-BE49-F238E27FC236}">
                <a16:creationId xmlns:a16="http://schemas.microsoft.com/office/drawing/2014/main" id="{4E147ED8-B16A-67CE-1746-BC4AD58A1147}"/>
              </a:ext>
            </a:extLst>
          </p:cNvPr>
          <p:cNvPicPr>
            <a:picLocks noChangeAspect="1"/>
          </p:cNvPicPr>
          <p:nvPr/>
        </p:nvPicPr>
        <p:blipFill>
          <a:blip r:embed="rId4"/>
          <a:stretch>
            <a:fillRect/>
          </a:stretch>
        </p:blipFill>
        <p:spPr>
          <a:xfrm>
            <a:off x="2735040" y="3873508"/>
            <a:ext cx="2620734" cy="2620734"/>
          </a:xfrm>
          <a:prstGeom prst="rect">
            <a:avLst/>
          </a:prstGeom>
        </p:spPr>
      </p:pic>
    </p:spTree>
    <p:extLst>
      <p:ext uri="{BB962C8B-B14F-4D97-AF65-F5344CB8AC3E}">
        <p14:creationId xmlns:p14="http://schemas.microsoft.com/office/powerpoint/2010/main" val="285429935"/>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7827" cy="1325563"/>
          </a:xfrm>
        </p:spPr>
        <p:txBody>
          <a:bodyPr>
            <a:noAutofit/>
          </a:bodyPr>
          <a:lstStyle/>
          <a:p>
            <a:r>
              <a:rPr lang="en-US" sz="4000" dirty="0">
                <a:latin typeface="+mn-lt"/>
              </a:rPr>
              <a:t>Radio waves most important part of EM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45</a:t>
            </a:fld>
            <a:endParaRPr lang="sv-SE" dirty="0"/>
          </a:p>
        </p:txBody>
      </p:sp>
      <p:pic>
        <p:nvPicPr>
          <p:cNvPr id="3" name="Picture 4">
            <a:extLst>
              <a:ext uri="{FF2B5EF4-FFF2-40B4-BE49-F238E27FC236}">
                <a16:creationId xmlns:a16="http://schemas.microsoft.com/office/drawing/2014/main" id="{075F8F05-4FA3-0CAC-FFEF-1692A7629A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62288" y="4056965"/>
            <a:ext cx="6755476" cy="2664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F442947-4CA0-0874-A7AE-1FE867C0F3B3}"/>
              </a:ext>
            </a:extLst>
          </p:cNvPr>
          <p:cNvPicPr>
            <a:picLocks noChangeAspect="1"/>
          </p:cNvPicPr>
          <p:nvPr/>
        </p:nvPicPr>
        <p:blipFill>
          <a:blip r:embed="rId4"/>
          <a:stretch>
            <a:fillRect/>
          </a:stretch>
        </p:blipFill>
        <p:spPr>
          <a:xfrm>
            <a:off x="926253" y="1415772"/>
            <a:ext cx="10427547" cy="2602716"/>
          </a:xfrm>
          <a:prstGeom prst="rect">
            <a:avLst/>
          </a:prstGeom>
        </p:spPr>
      </p:pic>
    </p:spTree>
    <p:extLst>
      <p:ext uri="{BB962C8B-B14F-4D97-AF65-F5344CB8AC3E}">
        <p14:creationId xmlns:p14="http://schemas.microsoft.com/office/powerpoint/2010/main" val="26279142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400" dirty="0"/>
              <a:t>Break! (5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22043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16FAA-D181-977A-7868-FE675DB823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AE0A7D-BA26-1834-B12E-1F10AE782C31}"/>
              </a:ext>
            </a:extLst>
          </p:cNvPr>
          <p:cNvSpPr>
            <a:spLocks noGrp="1"/>
          </p:cNvSpPr>
          <p:nvPr>
            <p:ph idx="1"/>
          </p:nvPr>
        </p:nvSpPr>
        <p:spPr>
          <a:xfrm>
            <a:off x="838200" y="1864427"/>
            <a:ext cx="11050138" cy="3129145"/>
          </a:xfrm>
        </p:spPr>
        <p:txBody>
          <a:bodyPr>
            <a:normAutofit/>
          </a:bodyPr>
          <a:lstStyle/>
          <a:p>
            <a:r>
              <a:rPr lang="en-US" dirty="0">
                <a:latin typeface="+mj-lt"/>
              </a:rPr>
              <a:t>General course information and updates</a:t>
            </a:r>
            <a:endParaRPr lang="en-US" dirty="0">
              <a:latin typeface="+mj-lt"/>
              <a:sym typeface="Wingdings" pitchFamily="2" charset="2"/>
            </a:endParaRPr>
          </a:p>
          <a:p>
            <a:r>
              <a:rPr lang="en-US" dirty="0">
                <a:latin typeface="+mj-lt"/>
                <a:sym typeface="Wingdings" pitchFamily="2" charset="2"/>
              </a:rPr>
              <a:t>Let us review what we had covered in the last lecture</a:t>
            </a:r>
          </a:p>
          <a:p>
            <a:r>
              <a:rPr lang="en-US" dirty="0">
                <a:latin typeface="+mj-lt"/>
                <a:sym typeface="Wingdings" pitchFamily="2" charset="2"/>
              </a:rPr>
              <a:t>Terminology used: What is radio? Electromagnetic waves? </a:t>
            </a:r>
          </a:p>
          <a:p>
            <a:r>
              <a:rPr lang="en-US" b="1" dirty="0">
                <a:sym typeface="Wingdings" pitchFamily="2" charset="2"/>
              </a:rPr>
              <a:t>Basics of modulation and antennas</a:t>
            </a:r>
            <a:endParaRPr lang="en-US" b="1" dirty="0">
              <a:solidFill>
                <a:schemeClr val="tx1">
                  <a:lumMod val="65000"/>
                  <a:lumOff val="35000"/>
                </a:schemeClr>
              </a:solidFill>
              <a:sym typeface="Wingdings" pitchFamily="2" charset="2"/>
            </a:endParaRPr>
          </a:p>
          <a:p>
            <a:r>
              <a:rPr lang="en-US" dirty="0">
                <a:latin typeface="+mj-lt"/>
                <a:sym typeface="Wingdings" pitchFamily="2" charset="2"/>
              </a:rPr>
              <a:t>Estimating communication range</a:t>
            </a:r>
          </a:p>
        </p:txBody>
      </p:sp>
      <p:sp>
        <p:nvSpPr>
          <p:cNvPr id="12" name="Slide Number Placeholder 11">
            <a:extLst>
              <a:ext uri="{FF2B5EF4-FFF2-40B4-BE49-F238E27FC236}">
                <a16:creationId xmlns:a16="http://schemas.microsoft.com/office/drawing/2014/main" id="{472A8CEA-3EA3-4591-FF97-142CBBE45D37}"/>
              </a:ext>
            </a:extLst>
          </p:cNvPr>
          <p:cNvSpPr>
            <a:spLocks noGrp="1"/>
          </p:cNvSpPr>
          <p:nvPr>
            <p:ph type="sldNum" sz="quarter" idx="12"/>
          </p:nvPr>
        </p:nvSpPr>
        <p:spPr/>
        <p:txBody>
          <a:bodyPr/>
          <a:lstStyle/>
          <a:p>
            <a:fld id="{687B7451-1438-CB4A-8106-82A64F1C7D7B}" type="slidenum">
              <a:rPr lang="sv-SE" smtClean="0"/>
              <a:t>47</a:t>
            </a:fld>
            <a:endParaRPr lang="sv-SE" dirty="0"/>
          </a:p>
        </p:txBody>
      </p:sp>
      <p:sp>
        <p:nvSpPr>
          <p:cNvPr id="5" name="Title 4">
            <a:extLst>
              <a:ext uri="{FF2B5EF4-FFF2-40B4-BE49-F238E27FC236}">
                <a16:creationId xmlns:a16="http://schemas.microsoft.com/office/drawing/2014/main" id="{3351C943-E8E4-027A-FDFA-21C073A15B14}"/>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78FBC399-D988-F519-E25A-EAA582A2003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65166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314" y="267380"/>
            <a:ext cx="10967113" cy="1325563"/>
          </a:xfrm>
        </p:spPr>
        <p:txBody>
          <a:bodyPr>
            <a:noAutofit/>
          </a:bodyPr>
          <a:lstStyle/>
          <a:p>
            <a:r>
              <a:rPr lang="en-US" sz="4000" dirty="0">
                <a:latin typeface="+mn-lt"/>
              </a:rPr>
              <a:t>How are radio waves characterized?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48</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954314" y="1592943"/>
            <a:ext cx="11237685" cy="2804886"/>
          </a:xfrm>
        </p:spPr>
        <p:txBody>
          <a:bodyPr>
            <a:normAutofit/>
          </a:bodyPr>
          <a:lstStyle/>
          <a:p>
            <a:pPr marL="0" indent="0">
              <a:buNone/>
            </a:pPr>
            <a:r>
              <a:rPr lang="en-US" dirty="0">
                <a:latin typeface="+mj-lt"/>
              </a:rPr>
              <a:t>Radio waves can be characterized based on following parameters:</a:t>
            </a:r>
          </a:p>
          <a:p>
            <a:pPr lvl="1"/>
            <a:r>
              <a:rPr lang="en-US" b="1" dirty="0">
                <a:latin typeface="+mj-lt"/>
              </a:rPr>
              <a:t>Strength/Power:  </a:t>
            </a:r>
            <a:r>
              <a:rPr lang="en-US" dirty="0">
                <a:latin typeface="+mj-lt"/>
              </a:rPr>
              <a:t>energy contained in the radio wave</a:t>
            </a:r>
          </a:p>
          <a:p>
            <a:pPr lvl="1"/>
            <a:r>
              <a:rPr lang="en-US" b="1" dirty="0">
                <a:latin typeface="+mj-lt"/>
              </a:rPr>
              <a:t>Frequency: </a:t>
            </a:r>
            <a:r>
              <a:rPr lang="en-US" dirty="0">
                <a:latin typeface="+mj-lt"/>
              </a:rPr>
              <a:t>rate of periodic variation between electric and magnetic field</a:t>
            </a:r>
          </a:p>
          <a:p>
            <a:pPr lvl="1"/>
            <a:r>
              <a:rPr lang="en-US" b="1" dirty="0">
                <a:latin typeface="+mj-lt"/>
              </a:rPr>
              <a:t>Bandwidth: </a:t>
            </a:r>
            <a:r>
              <a:rPr lang="en-US" dirty="0">
                <a:latin typeface="+mj-lt"/>
              </a:rPr>
              <a:t>range of frequencies of radio waves present in the transmission</a:t>
            </a:r>
          </a:p>
          <a:p>
            <a:pPr lvl="1"/>
            <a:r>
              <a:rPr lang="en-US" b="1" dirty="0">
                <a:latin typeface="+mj-lt"/>
              </a:rPr>
              <a:t>Polarization</a:t>
            </a:r>
            <a:r>
              <a:rPr lang="en-US" dirty="0">
                <a:latin typeface="+mj-lt"/>
              </a:rPr>
              <a:t>: orientation of electric field. May be circular, elliptical or linear</a:t>
            </a:r>
          </a:p>
          <a:p>
            <a:pPr lvl="1"/>
            <a:r>
              <a:rPr lang="en-US" b="1" dirty="0">
                <a:latin typeface="+mj-lt"/>
              </a:rPr>
              <a:t>Modulation: </a:t>
            </a:r>
            <a:r>
              <a:rPr lang="en-US" dirty="0">
                <a:latin typeface="+mj-lt"/>
              </a:rPr>
              <a:t>variation of waves property to encode information</a:t>
            </a:r>
          </a:p>
        </p:txBody>
      </p:sp>
      <p:sp>
        <p:nvSpPr>
          <p:cNvPr id="3" name="Footer Placeholder 1">
            <a:extLst>
              <a:ext uri="{FF2B5EF4-FFF2-40B4-BE49-F238E27FC236}">
                <a16:creationId xmlns:a16="http://schemas.microsoft.com/office/drawing/2014/main" id="{081F8766-1EE9-0456-07FD-EDD96617CF8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4" name="Picture 3">
            <a:extLst>
              <a:ext uri="{FF2B5EF4-FFF2-40B4-BE49-F238E27FC236}">
                <a16:creationId xmlns:a16="http://schemas.microsoft.com/office/drawing/2014/main" id="{21FF604B-418E-9B9A-312C-DB8CA42A46D1}"/>
              </a:ext>
            </a:extLst>
          </p:cNvPr>
          <p:cNvPicPr>
            <a:picLocks noChangeAspect="1"/>
          </p:cNvPicPr>
          <p:nvPr/>
        </p:nvPicPr>
        <p:blipFill>
          <a:blip r:embed="rId3"/>
          <a:stretch>
            <a:fillRect/>
          </a:stretch>
        </p:blipFill>
        <p:spPr>
          <a:xfrm>
            <a:off x="4097254" y="4236061"/>
            <a:ext cx="3997491" cy="1796491"/>
          </a:xfrm>
          <a:prstGeom prst="rect">
            <a:avLst/>
          </a:prstGeom>
        </p:spPr>
      </p:pic>
    </p:spTree>
    <p:extLst>
      <p:ext uri="{BB962C8B-B14F-4D97-AF65-F5344CB8AC3E}">
        <p14:creationId xmlns:p14="http://schemas.microsoft.com/office/powerpoint/2010/main" val="8599544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414" y="336519"/>
            <a:ext cx="11974277" cy="1325563"/>
          </a:xfrm>
        </p:spPr>
        <p:txBody>
          <a:bodyPr>
            <a:noAutofit/>
          </a:bodyPr>
          <a:lstStyle/>
          <a:p>
            <a:r>
              <a:rPr lang="en-US" sz="4000" dirty="0">
                <a:latin typeface="+mn-lt"/>
              </a:rPr>
              <a:t>How are radio waves modified to carry information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49</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38200" y="1585897"/>
            <a:ext cx="11063514" cy="4846638"/>
          </a:xfrm>
        </p:spPr>
        <p:txBody>
          <a:bodyPr>
            <a:normAutofit/>
          </a:bodyPr>
          <a:lstStyle/>
          <a:p>
            <a:r>
              <a:rPr lang="en-US" sz="2800" dirty="0">
                <a:latin typeface="+mj-lt"/>
              </a:rPr>
              <a:t>Encoding information </a:t>
            </a:r>
            <a:r>
              <a:rPr lang="en-US" sz="2800" b="1" dirty="0">
                <a:latin typeface="+mj-lt"/>
              </a:rPr>
              <a:t>“baseband" </a:t>
            </a:r>
            <a:r>
              <a:rPr lang="en-US" sz="2800" dirty="0">
                <a:latin typeface="+mj-lt"/>
              </a:rPr>
              <a:t>in an analog </a:t>
            </a:r>
            <a:r>
              <a:rPr lang="en-US" sz="2800" b="1" dirty="0">
                <a:latin typeface="+mj-lt"/>
              </a:rPr>
              <a:t>“carrier” </a:t>
            </a:r>
            <a:r>
              <a:rPr lang="en-US" sz="2800" dirty="0">
                <a:latin typeface="+mj-lt"/>
              </a:rPr>
              <a:t>signal</a:t>
            </a:r>
          </a:p>
          <a:p>
            <a:pPr lvl="1"/>
            <a:r>
              <a:rPr lang="en-US" dirty="0">
                <a:latin typeface="+mj-lt"/>
              </a:rPr>
              <a:t>Baseband signal often much lower in frequency than the carrier</a:t>
            </a:r>
          </a:p>
          <a:p>
            <a:pPr lvl="1"/>
            <a:r>
              <a:rPr lang="en-US" dirty="0">
                <a:latin typeface="+mj-lt"/>
              </a:rPr>
              <a:t>Frequency of the carrier signal dictates the part of the radio spectrum</a:t>
            </a:r>
          </a:p>
          <a:p>
            <a:r>
              <a:rPr lang="en-US" b="1" dirty="0">
                <a:latin typeface="+mj-lt"/>
              </a:rPr>
              <a:t>Why? </a:t>
            </a:r>
            <a:r>
              <a:rPr lang="en-US" dirty="0">
                <a:latin typeface="+mj-lt"/>
              </a:rPr>
              <a:t>baseband signals or information change is at much lower rate</a:t>
            </a:r>
          </a:p>
          <a:p>
            <a:pPr lvl="1"/>
            <a:r>
              <a:rPr lang="en-US" dirty="0">
                <a:latin typeface="+mj-lt"/>
              </a:rPr>
              <a:t>Speech: </a:t>
            </a:r>
            <a:r>
              <a:rPr lang="en-US" dirty="0" err="1">
                <a:latin typeface="+mj-lt"/>
              </a:rPr>
              <a:t>upto</a:t>
            </a:r>
            <a:r>
              <a:rPr lang="en-US" dirty="0">
                <a:latin typeface="+mj-lt"/>
              </a:rPr>
              <a:t> 20 </a:t>
            </a:r>
            <a:r>
              <a:rPr lang="en-US" dirty="0" err="1">
                <a:latin typeface="+mj-lt"/>
              </a:rPr>
              <a:t>KHz</a:t>
            </a:r>
            <a:r>
              <a:rPr lang="en-US" dirty="0">
                <a:latin typeface="+mj-lt"/>
              </a:rPr>
              <a:t>, temperature changes – few Hz</a:t>
            </a:r>
          </a:p>
          <a:p>
            <a:pPr lvl="1"/>
            <a:r>
              <a:rPr lang="en-US" dirty="0">
                <a:latin typeface="+mj-lt"/>
              </a:rPr>
              <a:t>Enables a better usage of the radio spectrum</a:t>
            </a:r>
          </a:p>
          <a:p>
            <a:pPr lvl="1"/>
            <a:r>
              <a:rPr lang="en-US" dirty="0">
                <a:latin typeface="+mj-lt"/>
              </a:rPr>
              <a:t>Enables communication among several devices sharing the spectrum</a:t>
            </a:r>
          </a:p>
          <a:p>
            <a:pPr lvl="1"/>
            <a:endParaRPr lang="en-US" dirty="0">
              <a:latin typeface="+mj-lt"/>
            </a:endParaRPr>
          </a:p>
        </p:txBody>
      </p:sp>
      <p:sp>
        <p:nvSpPr>
          <p:cNvPr id="5" name="Rounded Rectangle 4">
            <a:extLst>
              <a:ext uri="{FF2B5EF4-FFF2-40B4-BE49-F238E27FC236}">
                <a16:creationId xmlns:a16="http://schemas.microsoft.com/office/drawing/2014/main" id="{B62164E3-B65C-1151-F9D7-8FCC841332DD}"/>
              </a:ext>
            </a:extLst>
          </p:cNvPr>
          <p:cNvSpPr/>
          <p:nvPr/>
        </p:nvSpPr>
        <p:spPr>
          <a:xfrm>
            <a:off x="5333053" y="4654231"/>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7" name="Right Arrow 6">
            <a:extLst>
              <a:ext uri="{FF2B5EF4-FFF2-40B4-BE49-F238E27FC236}">
                <a16:creationId xmlns:a16="http://schemas.microsoft.com/office/drawing/2014/main" id="{E9B3974A-6017-E801-B662-518650B8A0B7}"/>
              </a:ext>
            </a:extLst>
          </p:cNvPr>
          <p:cNvSpPr/>
          <p:nvPr/>
        </p:nvSpPr>
        <p:spPr>
          <a:xfrm>
            <a:off x="3979051" y="4969652"/>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E75EA08-418C-3EA0-FE7B-A3B7167D7AF4}"/>
              </a:ext>
            </a:extLst>
          </p:cNvPr>
          <p:cNvSpPr/>
          <p:nvPr/>
        </p:nvSpPr>
        <p:spPr>
          <a:xfrm>
            <a:off x="7024950" y="4951720"/>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542B36FA-4B19-CFC8-A3C7-87B65F069C12}"/>
              </a:ext>
            </a:extLst>
          </p:cNvPr>
          <p:cNvSpPr/>
          <p:nvPr/>
        </p:nvSpPr>
        <p:spPr>
          <a:xfrm rot="10800000" flipH="1">
            <a:off x="5950856" y="5748247"/>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74B0E44-6EAB-E367-06B7-EA501C5D1E48}"/>
              </a:ext>
            </a:extLst>
          </p:cNvPr>
          <p:cNvPicPr>
            <a:picLocks noChangeAspect="1"/>
          </p:cNvPicPr>
          <p:nvPr/>
        </p:nvPicPr>
        <p:blipFill>
          <a:blip r:embed="rId3"/>
          <a:stretch>
            <a:fillRect/>
          </a:stretch>
        </p:blipFill>
        <p:spPr>
          <a:xfrm>
            <a:off x="2593588" y="4786943"/>
            <a:ext cx="1219200" cy="685800"/>
          </a:xfrm>
          <a:prstGeom prst="rect">
            <a:avLst/>
          </a:prstGeom>
        </p:spPr>
      </p:pic>
      <p:pic>
        <p:nvPicPr>
          <p:cNvPr id="13" name="Picture 12">
            <a:extLst>
              <a:ext uri="{FF2B5EF4-FFF2-40B4-BE49-F238E27FC236}">
                <a16:creationId xmlns:a16="http://schemas.microsoft.com/office/drawing/2014/main" id="{DAB2D216-E840-188E-360C-B09CDDD28688}"/>
              </a:ext>
            </a:extLst>
          </p:cNvPr>
          <p:cNvPicPr>
            <a:picLocks noChangeAspect="1"/>
          </p:cNvPicPr>
          <p:nvPr/>
        </p:nvPicPr>
        <p:blipFill>
          <a:blip r:embed="rId4"/>
          <a:stretch>
            <a:fillRect/>
          </a:stretch>
        </p:blipFill>
        <p:spPr>
          <a:xfrm>
            <a:off x="6257301" y="6009694"/>
            <a:ext cx="2590299" cy="503669"/>
          </a:xfrm>
          <a:prstGeom prst="rect">
            <a:avLst/>
          </a:prstGeom>
        </p:spPr>
      </p:pic>
      <p:pic>
        <p:nvPicPr>
          <p:cNvPr id="14" name="Picture 13">
            <a:extLst>
              <a:ext uri="{FF2B5EF4-FFF2-40B4-BE49-F238E27FC236}">
                <a16:creationId xmlns:a16="http://schemas.microsoft.com/office/drawing/2014/main" id="{200141F7-22E7-985C-1823-687D3916972C}"/>
              </a:ext>
            </a:extLst>
          </p:cNvPr>
          <p:cNvPicPr>
            <a:picLocks noChangeAspect="1"/>
          </p:cNvPicPr>
          <p:nvPr/>
        </p:nvPicPr>
        <p:blipFill>
          <a:blip r:embed="rId5"/>
          <a:stretch>
            <a:fillRect/>
          </a:stretch>
        </p:blipFill>
        <p:spPr>
          <a:xfrm>
            <a:off x="8334935" y="4786943"/>
            <a:ext cx="1199007" cy="689429"/>
          </a:xfrm>
          <a:prstGeom prst="rect">
            <a:avLst/>
          </a:prstGeom>
        </p:spPr>
      </p:pic>
    </p:spTree>
    <p:extLst>
      <p:ext uri="{BB962C8B-B14F-4D97-AF65-F5344CB8AC3E}">
        <p14:creationId xmlns:p14="http://schemas.microsoft.com/office/powerpoint/2010/main" val="11950821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4189" y="1906506"/>
            <a:ext cx="11077073" cy="3654587"/>
          </a:xfrm>
        </p:spPr>
        <p:txBody>
          <a:bodyPr>
            <a:normAutofit/>
          </a:bodyPr>
          <a:lstStyle/>
          <a:p>
            <a:r>
              <a:rPr lang="en-US" b="1" dirty="0"/>
              <a:t>Course code: </a:t>
            </a:r>
            <a:r>
              <a:rPr lang="en-US" dirty="0">
                <a:latin typeface="+mj-lt"/>
              </a:rPr>
              <a:t>4222/5422, </a:t>
            </a:r>
            <a:r>
              <a:rPr lang="en-US" b="1" dirty="0"/>
              <a:t>Day of week: </a:t>
            </a:r>
            <a:r>
              <a:rPr lang="en-US" dirty="0">
                <a:latin typeface="+mj-lt"/>
              </a:rPr>
              <a:t>Friday, 6:30 to 8:30 pm (Lectures)</a:t>
            </a:r>
          </a:p>
          <a:p>
            <a:r>
              <a:rPr lang="en-US" b="1" dirty="0"/>
              <a:t>Tutorials</a:t>
            </a:r>
            <a:r>
              <a:rPr lang="en-US" b="1" dirty="0">
                <a:latin typeface="+mj-lt"/>
              </a:rPr>
              <a:t>: </a:t>
            </a:r>
            <a:r>
              <a:rPr lang="en-US" dirty="0">
                <a:latin typeface="+mj-lt"/>
              </a:rPr>
              <a:t>Next Week!  Seven slots. If you still have issues, please email me</a:t>
            </a:r>
          </a:p>
          <a:p>
            <a:r>
              <a:rPr lang="en-US" b="1" dirty="0"/>
              <a:t>Piazza: </a:t>
            </a:r>
            <a:r>
              <a:rPr lang="en-US" dirty="0">
                <a:latin typeface="+mj-lt"/>
              </a:rPr>
              <a:t>You should have received email to join.</a:t>
            </a:r>
          </a:p>
          <a:p>
            <a:endParaRPr lang="en-US" dirty="0">
              <a:latin typeface="+mj-lt"/>
            </a:endParaRPr>
          </a:p>
          <a:p>
            <a:r>
              <a:rPr lang="en-US" b="1" dirty="0">
                <a:latin typeface="+mj-lt"/>
              </a:rPr>
              <a:t>Office hours: </a:t>
            </a:r>
            <a:r>
              <a:rPr lang="en-US" dirty="0">
                <a:latin typeface="+mj-lt"/>
              </a:rPr>
              <a:t>COM3 - #2 – 25, Thursday : 4 – 6 pm  (by appointment)</a:t>
            </a:r>
          </a:p>
          <a:p>
            <a:pPr lvl="1"/>
            <a:r>
              <a:rPr lang="en-US" dirty="0">
                <a:latin typeface="+mj-lt"/>
              </a:rPr>
              <a:t>Send me an email to reserve slot. We can discuss absolutely anything!</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4" name="Title 4">
            <a:extLst>
              <a:ext uri="{FF2B5EF4-FFF2-40B4-BE49-F238E27FC236}">
                <a16:creationId xmlns:a16="http://schemas.microsoft.com/office/drawing/2014/main" id="{95E132D5-0F7A-90E3-9671-0600C150E1A9}"/>
              </a:ext>
            </a:extLst>
          </p:cNvPr>
          <p:cNvSpPr>
            <a:spLocks noGrp="1"/>
          </p:cNvSpPr>
          <p:nvPr>
            <p:ph type="title"/>
          </p:nvPr>
        </p:nvSpPr>
        <p:spPr>
          <a:xfrm>
            <a:off x="838200" y="365125"/>
            <a:ext cx="10515600" cy="1325563"/>
          </a:xfrm>
        </p:spPr>
        <p:txBody>
          <a:bodyPr>
            <a:normAutofit/>
          </a:bodyPr>
          <a:lstStyle/>
          <a:p>
            <a:r>
              <a:rPr lang="en-GB" dirty="0">
                <a:latin typeface="+mn-lt"/>
              </a:rPr>
              <a:t>General information regarding the course</a:t>
            </a:r>
            <a:endParaRPr lang="en-SE" dirty="0">
              <a:latin typeface="+mn-lt"/>
            </a:endParaRPr>
          </a:p>
        </p:txBody>
      </p:sp>
    </p:spTree>
    <p:extLst>
      <p:ext uri="{BB962C8B-B14F-4D97-AF65-F5344CB8AC3E}">
        <p14:creationId xmlns:p14="http://schemas.microsoft.com/office/powerpoint/2010/main" val="363140559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22A7-62D8-6E92-E95E-F4D5744C1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BA1FB-9F24-5889-7B51-DF88101F8167}"/>
              </a:ext>
            </a:extLst>
          </p:cNvPr>
          <p:cNvSpPr>
            <a:spLocks noGrp="1"/>
          </p:cNvSpPr>
          <p:nvPr>
            <p:ph type="title"/>
          </p:nvPr>
        </p:nvSpPr>
        <p:spPr>
          <a:xfrm>
            <a:off x="801414" y="336519"/>
            <a:ext cx="11974277" cy="1325563"/>
          </a:xfrm>
        </p:spPr>
        <p:txBody>
          <a:bodyPr>
            <a:noAutofit/>
          </a:bodyPr>
          <a:lstStyle/>
          <a:p>
            <a:r>
              <a:rPr lang="en-US" sz="4000" dirty="0">
                <a:latin typeface="+mn-lt"/>
              </a:rPr>
              <a:t>What are different modulation techniques?</a:t>
            </a:r>
          </a:p>
        </p:txBody>
      </p:sp>
      <p:sp>
        <p:nvSpPr>
          <p:cNvPr id="8" name="Slide Number Placeholder 7">
            <a:extLst>
              <a:ext uri="{FF2B5EF4-FFF2-40B4-BE49-F238E27FC236}">
                <a16:creationId xmlns:a16="http://schemas.microsoft.com/office/drawing/2014/main" id="{96067888-FD41-09B9-FB6B-9E5931EADDA9}"/>
              </a:ext>
            </a:extLst>
          </p:cNvPr>
          <p:cNvSpPr>
            <a:spLocks noGrp="1"/>
          </p:cNvSpPr>
          <p:nvPr>
            <p:ph type="sldNum" sz="quarter" idx="12"/>
          </p:nvPr>
        </p:nvSpPr>
        <p:spPr/>
        <p:txBody>
          <a:bodyPr/>
          <a:lstStyle/>
          <a:p>
            <a:fld id="{687B7451-1438-CB4A-8106-82A64F1C7D7B}" type="slidenum">
              <a:rPr lang="sv-SE" smtClean="0"/>
              <a:t>50</a:t>
            </a:fld>
            <a:endParaRPr lang="sv-SE" dirty="0"/>
          </a:p>
        </p:txBody>
      </p:sp>
      <p:sp>
        <p:nvSpPr>
          <p:cNvPr id="6" name="Content Placeholder 2">
            <a:extLst>
              <a:ext uri="{FF2B5EF4-FFF2-40B4-BE49-F238E27FC236}">
                <a16:creationId xmlns:a16="http://schemas.microsoft.com/office/drawing/2014/main" id="{AE9EF119-8302-4594-4ED8-816171F4E8A5}"/>
              </a:ext>
            </a:extLst>
          </p:cNvPr>
          <p:cNvSpPr>
            <a:spLocks noGrp="1"/>
          </p:cNvSpPr>
          <p:nvPr>
            <p:ph idx="1"/>
          </p:nvPr>
        </p:nvSpPr>
        <p:spPr>
          <a:xfrm>
            <a:off x="838200" y="1509712"/>
            <a:ext cx="11353800" cy="4846638"/>
          </a:xfrm>
        </p:spPr>
        <p:txBody>
          <a:bodyPr>
            <a:normAutofit/>
          </a:bodyPr>
          <a:lstStyle/>
          <a:p>
            <a:r>
              <a:rPr lang="en-US" dirty="0">
                <a:latin typeface="+mj-lt"/>
              </a:rPr>
              <a:t>V</a:t>
            </a:r>
            <a:r>
              <a:rPr lang="en-US" sz="2800" dirty="0">
                <a:latin typeface="+mj-lt"/>
              </a:rPr>
              <a:t>ary frequency, amplitude, phase of carrier signal according message signal</a:t>
            </a:r>
          </a:p>
          <a:p>
            <a:pPr lvl="1"/>
            <a:r>
              <a:rPr lang="en-US" dirty="0">
                <a:latin typeface="+mj-lt"/>
              </a:rPr>
              <a:t>We can also vary them together to support complex modulation schemes</a:t>
            </a:r>
          </a:p>
          <a:p>
            <a:pPr lvl="1"/>
            <a:r>
              <a:rPr lang="en-US" dirty="0">
                <a:latin typeface="+mj-lt"/>
              </a:rPr>
              <a:t>Analog and Digital counterparts of these modulation schemes exist</a:t>
            </a:r>
          </a:p>
          <a:p>
            <a:pPr lvl="1"/>
            <a:endParaRPr lang="en-US" dirty="0">
              <a:latin typeface="+mj-lt"/>
            </a:endParaRPr>
          </a:p>
          <a:p>
            <a:pPr lvl="1"/>
            <a:endParaRPr lang="en-US" dirty="0">
              <a:latin typeface="+mj-lt"/>
            </a:endParaRPr>
          </a:p>
        </p:txBody>
      </p:sp>
      <p:sp>
        <p:nvSpPr>
          <p:cNvPr id="3" name="Rounded Rectangle 2">
            <a:extLst>
              <a:ext uri="{FF2B5EF4-FFF2-40B4-BE49-F238E27FC236}">
                <a16:creationId xmlns:a16="http://schemas.microsoft.com/office/drawing/2014/main" id="{E380743E-529F-8172-665D-E0E776E8E62D}"/>
              </a:ext>
            </a:extLst>
          </p:cNvPr>
          <p:cNvSpPr/>
          <p:nvPr/>
        </p:nvSpPr>
        <p:spPr>
          <a:xfrm>
            <a:off x="5260482" y="3489156"/>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4" name="Right Arrow 3">
            <a:extLst>
              <a:ext uri="{FF2B5EF4-FFF2-40B4-BE49-F238E27FC236}">
                <a16:creationId xmlns:a16="http://schemas.microsoft.com/office/drawing/2014/main" id="{609D4CFB-C353-F6D2-CC41-20CB6D863561}"/>
              </a:ext>
            </a:extLst>
          </p:cNvPr>
          <p:cNvSpPr/>
          <p:nvPr/>
        </p:nvSpPr>
        <p:spPr>
          <a:xfrm>
            <a:off x="3906480" y="3804577"/>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0B5F56C8-E98B-1E43-D469-15B45AB1504C}"/>
              </a:ext>
            </a:extLst>
          </p:cNvPr>
          <p:cNvSpPr/>
          <p:nvPr/>
        </p:nvSpPr>
        <p:spPr>
          <a:xfrm>
            <a:off x="6952379" y="3786645"/>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8C3650E4-5444-34A2-87ED-12806EDC96D3}"/>
              </a:ext>
            </a:extLst>
          </p:cNvPr>
          <p:cNvSpPr/>
          <p:nvPr/>
        </p:nvSpPr>
        <p:spPr>
          <a:xfrm rot="10800000" flipH="1">
            <a:off x="5878285" y="4583172"/>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25BE72F-E9C9-A021-0F4F-5C214088D6CC}"/>
              </a:ext>
            </a:extLst>
          </p:cNvPr>
          <p:cNvPicPr>
            <a:picLocks noChangeAspect="1"/>
          </p:cNvPicPr>
          <p:nvPr/>
        </p:nvPicPr>
        <p:blipFill>
          <a:blip r:embed="rId3"/>
          <a:stretch>
            <a:fillRect/>
          </a:stretch>
        </p:blipFill>
        <p:spPr>
          <a:xfrm>
            <a:off x="2521017" y="3621868"/>
            <a:ext cx="1219200" cy="685800"/>
          </a:xfrm>
          <a:prstGeom prst="rect">
            <a:avLst/>
          </a:prstGeom>
        </p:spPr>
      </p:pic>
      <p:pic>
        <p:nvPicPr>
          <p:cNvPr id="17" name="Picture 16">
            <a:extLst>
              <a:ext uri="{FF2B5EF4-FFF2-40B4-BE49-F238E27FC236}">
                <a16:creationId xmlns:a16="http://schemas.microsoft.com/office/drawing/2014/main" id="{9266CB30-C0A0-832E-BF2D-48D48EA2C3E4}"/>
              </a:ext>
            </a:extLst>
          </p:cNvPr>
          <p:cNvPicPr>
            <a:picLocks noChangeAspect="1"/>
          </p:cNvPicPr>
          <p:nvPr/>
        </p:nvPicPr>
        <p:blipFill>
          <a:blip r:embed="rId4"/>
          <a:stretch>
            <a:fillRect/>
          </a:stretch>
        </p:blipFill>
        <p:spPr>
          <a:xfrm>
            <a:off x="6184730" y="4844619"/>
            <a:ext cx="2590299" cy="503669"/>
          </a:xfrm>
          <a:prstGeom prst="rect">
            <a:avLst/>
          </a:prstGeom>
        </p:spPr>
      </p:pic>
      <p:pic>
        <p:nvPicPr>
          <p:cNvPr id="18" name="Picture 17">
            <a:extLst>
              <a:ext uri="{FF2B5EF4-FFF2-40B4-BE49-F238E27FC236}">
                <a16:creationId xmlns:a16="http://schemas.microsoft.com/office/drawing/2014/main" id="{0C8E0F1E-673B-F6E6-3558-1287036AF38A}"/>
              </a:ext>
            </a:extLst>
          </p:cNvPr>
          <p:cNvPicPr>
            <a:picLocks noChangeAspect="1"/>
          </p:cNvPicPr>
          <p:nvPr/>
        </p:nvPicPr>
        <p:blipFill>
          <a:blip r:embed="rId5"/>
          <a:stretch>
            <a:fillRect/>
          </a:stretch>
        </p:blipFill>
        <p:spPr>
          <a:xfrm>
            <a:off x="8262364" y="3621868"/>
            <a:ext cx="1199007" cy="689429"/>
          </a:xfrm>
          <a:prstGeom prst="rect">
            <a:avLst/>
          </a:prstGeom>
        </p:spPr>
      </p:pic>
    </p:spTree>
    <p:extLst>
      <p:ext uri="{BB962C8B-B14F-4D97-AF65-F5344CB8AC3E}">
        <p14:creationId xmlns:p14="http://schemas.microsoft.com/office/powerpoint/2010/main" val="3703192034"/>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8AC4A-CB9C-A5FD-999C-72500A763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C33CA-525C-E640-D9AF-1087D9DBBDEB}"/>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vary amplitude of carrier signal</a:t>
            </a:r>
          </a:p>
        </p:txBody>
      </p:sp>
      <p:sp>
        <p:nvSpPr>
          <p:cNvPr id="8" name="Slide Number Placeholder 7">
            <a:extLst>
              <a:ext uri="{FF2B5EF4-FFF2-40B4-BE49-F238E27FC236}">
                <a16:creationId xmlns:a16="http://schemas.microsoft.com/office/drawing/2014/main" id="{B8037792-EC5B-01C8-0E39-4E81D96D7A14}"/>
              </a:ext>
            </a:extLst>
          </p:cNvPr>
          <p:cNvSpPr>
            <a:spLocks noGrp="1"/>
          </p:cNvSpPr>
          <p:nvPr>
            <p:ph type="sldNum" sz="quarter" idx="12"/>
          </p:nvPr>
        </p:nvSpPr>
        <p:spPr/>
        <p:txBody>
          <a:bodyPr/>
          <a:lstStyle/>
          <a:p>
            <a:fld id="{687B7451-1438-CB4A-8106-82A64F1C7D7B}" type="slidenum">
              <a:rPr lang="sv-SE" smtClean="0"/>
              <a:t>51</a:t>
            </a:fld>
            <a:endParaRPr lang="sv-SE" dirty="0"/>
          </a:p>
        </p:txBody>
      </p:sp>
      <p:sp>
        <p:nvSpPr>
          <p:cNvPr id="6" name="Content Placeholder 2">
            <a:extLst>
              <a:ext uri="{FF2B5EF4-FFF2-40B4-BE49-F238E27FC236}">
                <a16:creationId xmlns:a16="http://schemas.microsoft.com/office/drawing/2014/main" id="{642A6800-1B13-951B-36C2-22147172E777}"/>
              </a:ext>
            </a:extLst>
          </p:cNvPr>
          <p:cNvSpPr>
            <a:spLocks noGrp="1"/>
          </p:cNvSpPr>
          <p:nvPr>
            <p:ph idx="1"/>
          </p:nvPr>
        </p:nvSpPr>
        <p:spPr>
          <a:xfrm>
            <a:off x="419100" y="1589688"/>
            <a:ext cx="11353800" cy="4846638"/>
          </a:xfrm>
        </p:spPr>
        <p:txBody>
          <a:bodyPr>
            <a:normAutofit/>
          </a:bodyPr>
          <a:lstStyle/>
          <a:p>
            <a:r>
              <a:rPr lang="en-US" dirty="0">
                <a:latin typeface="+mj-lt"/>
              </a:rPr>
              <a:t>Change amplitude of a carrier signal according to the message signal</a:t>
            </a:r>
          </a:p>
          <a:p>
            <a:r>
              <a:rPr lang="en-US" dirty="0">
                <a:latin typeface="+mj-lt"/>
              </a:rPr>
              <a:t>Simplest and the earliest introduced modulation technique</a:t>
            </a:r>
          </a:p>
          <a:p>
            <a:r>
              <a:rPr lang="en-US" dirty="0">
                <a:latin typeface="+mj-lt"/>
              </a:rPr>
              <a:t>Remains widely used for radio broadcast, also computer communication</a:t>
            </a:r>
          </a:p>
          <a:p>
            <a:r>
              <a:rPr lang="en-US" b="1" dirty="0">
                <a:latin typeface="+mj-lt"/>
              </a:rPr>
              <a:t>Disadvantage: </a:t>
            </a:r>
            <a:r>
              <a:rPr lang="en-US" dirty="0">
                <a:latin typeface="+mj-lt"/>
              </a:rPr>
              <a:t>signal prone to interference, less bandwidth efficient</a:t>
            </a: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25C55B0F-C522-8C28-6D5C-3DA5145684A3}"/>
              </a:ext>
            </a:extLst>
          </p:cNvPr>
          <p:cNvPicPr>
            <a:picLocks noChangeAspect="1"/>
          </p:cNvPicPr>
          <p:nvPr/>
        </p:nvPicPr>
        <p:blipFill>
          <a:blip r:embed="rId3"/>
          <a:stretch>
            <a:fillRect/>
          </a:stretch>
        </p:blipFill>
        <p:spPr>
          <a:xfrm>
            <a:off x="6852590" y="3741886"/>
            <a:ext cx="3448883" cy="2694440"/>
          </a:xfrm>
          <a:prstGeom prst="rect">
            <a:avLst/>
          </a:prstGeom>
        </p:spPr>
      </p:pic>
    </p:spTree>
    <p:extLst>
      <p:ext uri="{BB962C8B-B14F-4D97-AF65-F5344CB8AC3E}">
        <p14:creationId xmlns:p14="http://schemas.microsoft.com/office/powerpoint/2010/main" val="565679850"/>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A620A-C47C-A602-9DE9-428417B3E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6532C-7B9E-8116-D251-193940561D94}"/>
              </a:ext>
            </a:extLst>
          </p:cNvPr>
          <p:cNvSpPr>
            <a:spLocks noGrp="1"/>
          </p:cNvSpPr>
          <p:nvPr>
            <p:ph type="title"/>
          </p:nvPr>
        </p:nvSpPr>
        <p:spPr>
          <a:xfrm>
            <a:off x="351963" y="362345"/>
            <a:ext cx="11974277" cy="1325563"/>
          </a:xfrm>
        </p:spPr>
        <p:txBody>
          <a:bodyPr>
            <a:noAutofit/>
          </a:bodyPr>
          <a:lstStyle/>
          <a:p>
            <a:r>
              <a:rPr lang="en-US" sz="4000" dirty="0">
                <a:latin typeface="+mn-lt"/>
              </a:rPr>
              <a:t>Frequency modulation: vary frequency of carrier signal</a:t>
            </a:r>
          </a:p>
        </p:txBody>
      </p:sp>
      <p:sp>
        <p:nvSpPr>
          <p:cNvPr id="8" name="Slide Number Placeholder 7">
            <a:extLst>
              <a:ext uri="{FF2B5EF4-FFF2-40B4-BE49-F238E27FC236}">
                <a16:creationId xmlns:a16="http://schemas.microsoft.com/office/drawing/2014/main" id="{C7263355-F1A6-25A7-97BC-4BFC4CA27F39}"/>
              </a:ext>
            </a:extLst>
          </p:cNvPr>
          <p:cNvSpPr>
            <a:spLocks noGrp="1"/>
          </p:cNvSpPr>
          <p:nvPr>
            <p:ph type="sldNum" sz="quarter" idx="12"/>
          </p:nvPr>
        </p:nvSpPr>
        <p:spPr/>
        <p:txBody>
          <a:bodyPr/>
          <a:lstStyle/>
          <a:p>
            <a:fld id="{687B7451-1438-CB4A-8106-82A64F1C7D7B}" type="slidenum">
              <a:rPr lang="sv-SE" smtClean="0"/>
              <a:t>52</a:t>
            </a:fld>
            <a:endParaRPr lang="sv-SE" dirty="0"/>
          </a:p>
        </p:txBody>
      </p:sp>
      <p:sp>
        <p:nvSpPr>
          <p:cNvPr id="6" name="Content Placeholder 2">
            <a:extLst>
              <a:ext uri="{FF2B5EF4-FFF2-40B4-BE49-F238E27FC236}">
                <a16:creationId xmlns:a16="http://schemas.microsoft.com/office/drawing/2014/main" id="{EC94455B-69D9-3117-2BB4-F11A2EE48DEA}"/>
              </a:ext>
            </a:extLst>
          </p:cNvPr>
          <p:cNvSpPr>
            <a:spLocks noGrp="1"/>
          </p:cNvSpPr>
          <p:nvPr>
            <p:ph idx="1"/>
          </p:nvPr>
        </p:nvSpPr>
        <p:spPr>
          <a:xfrm>
            <a:off x="419100" y="1589688"/>
            <a:ext cx="11353800" cy="4846638"/>
          </a:xfrm>
        </p:spPr>
        <p:txBody>
          <a:bodyPr>
            <a:normAutofit/>
          </a:bodyPr>
          <a:lstStyle/>
          <a:p>
            <a:r>
              <a:rPr lang="en-US" dirty="0">
                <a:latin typeface="+mj-lt"/>
              </a:rPr>
              <a:t>Change frequency of a carrier signal according to the message signal</a:t>
            </a:r>
          </a:p>
          <a:p>
            <a:r>
              <a:rPr lang="en-US" dirty="0">
                <a:latin typeface="+mj-lt"/>
              </a:rPr>
              <a:t>Advantages (over AM): Resilient to interference, spectrum efficiency</a:t>
            </a:r>
          </a:p>
          <a:p>
            <a:r>
              <a:rPr lang="en-US" dirty="0">
                <a:latin typeface="+mj-lt"/>
              </a:rPr>
              <a:t>Remains widely used for radio broadcast, also computer communication</a:t>
            </a:r>
          </a:p>
          <a:p>
            <a:r>
              <a:rPr lang="en-US" dirty="0">
                <a:latin typeface="+mj-lt"/>
              </a:rPr>
              <a:t>First demonstrated by Armstrong in 1935!</a:t>
            </a:r>
          </a:p>
          <a:p>
            <a:endParaRPr lang="en-US" dirty="0">
              <a:latin typeface="+mj-lt"/>
            </a:endParaRP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EF921E33-02F3-C473-F89B-CA84795D8F0A}"/>
              </a:ext>
            </a:extLst>
          </p:cNvPr>
          <p:cNvPicPr>
            <a:picLocks noChangeAspect="1"/>
          </p:cNvPicPr>
          <p:nvPr/>
        </p:nvPicPr>
        <p:blipFill>
          <a:blip r:embed="rId3"/>
          <a:stretch>
            <a:fillRect/>
          </a:stretch>
        </p:blipFill>
        <p:spPr>
          <a:xfrm>
            <a:off x="6661267" y="3814888"/>
            <a:ext cx="3199584" cy="2499675"/>
          </a:xfrm>
          <a:prstGeom prst="rect">
            <a:avLst/>
          </a:prstGeom>
        </p:spPr>
      </p:pic>
      <p:pic>
        <p:nvPicPr>
          <p:cNvPr id="3" name="Picture 2" descr="A person sitting at a desk with a radio&#10;&#10;Description automatically generated">
            <a:extLst>
              <a:ext uri="{FF2B5EF4-FFF2-40B4-BE49-F238E27FC236}">
                <a16:creationId xmlns:a16="http://schemas.microsoft.com/office/drawing/2014/main" id="{EBD0E942-2651-C958-4E7D-207886375EB4}"/>
              </a:ext>
            </a:extLst>
          </p:cNvPr>
          <p:cNvPicPr>
            <a:picLocks noChangeAspect="1"/>
          </p:cNvPicPr>
          <p:nvPr/>
        </p:nvPicPr>
        <p:blipFill>
          <a:blip r:embed="rId4"/>
          <a:stretch>
            <a:fillRect/>
          </a:stretch>
        </p:blipFill>
        <p:spPr>
          <a:xfrm>
            <a:off x="2538838" y="3814888"/>
            <a:ext cx="2621438" cy="2621438"/>
          </a:xfrm>
          <a:prstGeom prst="rect">
            <a:avLst/>
          </a:prstGeom>
        </p:spPr>
      </p:pic>
    </p:spTree>
    <p:extLst>
      <p:ext uri="{BB962C8B-B14F-4D97-AF65-F5344CB8AC3E}">
        <p14:creationId xmlns:p14="http://schemas.microsoft.com/office/powerpoint/2010/main" val="3827917817"/>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5E686-FCCE-7344-C5EB-DF0385F03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E4ECB-187D-BEF7-9097-CC995C2886EC}"/>
              </a:ext>
            </a:extLst>
          </p:cNvPr>
          <p:cNvSpPr>
            <a:spLocks noGrp="1"/>
          </p:cNvSpPr>
          <p:nvPr>
            <p:ph type="title"/>
          </p:nvPr>
        </p:nvSpPr>
        <p:spPr>
          <a:xfrm>
            <a:off x="419100" y="362345"/>
            <a:ext cx="11974277" cy="1325563"/>
          </a:xfrm>
        </p:spPr>
        <p:txBody>
          <a:bodyPr>
            <a:noAutofit/>
          </a:bodyPr>
          <a:lstStyle/>
          <a:p>
            <a:r>
              <a:rPr lang="en-US" sz="4000" dirty="0">
                <a:latin typeface="+mn-lt"/>
              </a:rPr>
              <a:t>Phase modulation: vary phase of carrier signal</a:t>
            </a:r>
          </a:p>
        </p:txBody>
      </p:sp>
      <p:sp>
        <p:nvSpPr>
          <p:cNvPr id="8" name="Slide Number Placeholder 7">
            <a:extLst>
              <a:ext uri="{FF2B5EF4-FFF2-40B4-BE49-F238E27FC236}">
                <a16:creationId xmlns:a16="http://schemas.microsoft.com/office/drawing/2014/main" id="{A78D5964-A950-E062-47AC-A9F2F5AC45CE}"/>
              </a:ext>
            </a:extLst>
          </p:cNvPr>
          <p:cNvSpPr>
            <a:spLocks noGrp="1"/>
          </p:cNvSpPr>
          <p:nvPr>
            <p:ph type="sldNum" sz="quarter" idx="12"/>
          </p:nvPr>
        </p:nvSpPr>
        <p:spPr/>
        <p:txBody>
          <a:bodyPr/>
          <a:lstStyle/>
          <a:p>
            <a:fld id="{687B7451-1438-CB4A-8106-82A64F1C7D7B}" type="slidenum">
              <a:rPr lang="sv-SE" smtClean="0"/>
              <a:t>53</a:t>
            </a:fld>
            <a:endParaRPr lang="sv-SE" dirty="0"/>
          </a:p>
        </p:txBody>
      </p:sp>
      <p:sp>
        <p:nvSpPr>
          <p:cNvPr id="6" name="Content Placeholder 2">
            <a:extLst>
              <a:ext uri="{FF2B5EF4-FFF2-40B4-BE49-F238E27FC236}">
                <a16:creationId xmlns:a16="http://schemas.microsoft.com/office/drawing/2014/main" id="{62C1A278-ABAA-FD60-9729-66B0D8EB31C2}"/>
              </a:ext>
            </a:extLst>
          </p:cNvPr>
          <p:cNvSpPr>
            <a:spLocks noGrp="1"/>
          </p:cNvSpPr>
          <p:nvPr>
            <p:ph idx="1"/>
          </p:nvPr>
        </p:nvSpPr>
        <p:spPr>
          <a:xfrm>
            <a:off x="585820" y="1598810"/>
            <a:ext cx="11353800" cy="4846638"/>
          </a:xfrm>
        </p:spPr>
        <p:txBody>
          <a:bodyPr>
            <a:normAutofit/>
          </a:bodyPr>
          <a:lstStyle/>
          <a:p>
            <a:r>
              <a:rPr lang="en-US" dirty="0">
                <a:latin typeface="+mj-lt"/>
              </a:rPr>
              <a:t>Change phase of a carrier signal according to the message signal</a:t>
            </a:r>
          </a:p>
          <a:p>
            <a:r>
              <a:rPr lang="en-US" dirty="0">
                <a:latin typeface="+mj-lt"/>
              </a:rPr>
              <a:t>It is an integral part of modern communication standards: </a:t>
            </a:r>
            <a:r>
              <a:rPr lang="en-US" dirty="0" err="1">
                <a:latin typeface="+mj-lt"/>
              </a:rPr>
              <a:t>WiFi</a:t>
            </a:r>
            <a:r>
              <a:rPr lang="en-US" dirty="0">
                <a:latin typeface="+mj-lt"/>
              </a:rPr>
              <a:t>, Television</a:t>
            </a:r>
          </a:p>
          <a:p>
            <a:r>
              <a:rPr lang="en-US" b="1" dirty="0">
                <a:latin typeface="+mj-lt"/>
              </a:rPr>
              <a:t>Advantages (over FM): </a:t>
            </a:r>
            <a:r>
              <a:rPr lang="en-US" dirty="0">
                <a:latin typeface="+mj-lt"/>
              </a:rPr>
              <a:t>Better SNR, spectral efficiency</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diagram of a mathematical equation&#10;&#10;Description automatically generated">
            <a:extLst>
              <a:ext uri="{FF2B5EF4-FFF2-40B4-BE49-F238E27FC236}">
                <a16:creationId xmlns:a16="http://schemas.microsoft.com/office/drawing/2014/main" id="{D3F0DE07-E1BF-F9F9-78F3-3F908E716552}"/>
              </a:ext>
            </a:extLst>
          </p:cNvPr>
          <p:cNvPicPr>
            <a:picLocks noChangeAspect="1"/>
          </p:cNvPicPr>
          <p:nvPr/>
        </p:nvPicPr>
        <p:blipFill>
          <a:blip r:embed="rId3"/>
          <a:stretch>
            <a:fillRect/>
          </a:stretch>
        </p:blipFill>
        <p:spPr>
          <a:xfrm>
            <a:off x="6096000" y="3428999"/>
            <a:ext cx="3292475" cy="3292475"/>
          </a:xfrm>
          <a:prstGeom prst="rect">
            <a:avLst/>
          </a:prstGeom>
        </p:spPr>
      </p:pic>
      <p:pic>
        <p:nvPicPr>
          <p:cNvPr id="10" name="Picture 9" descr="A diagram of an oscillating sine wave&#10;&#10;Description automatically generated">
            <a:extLst>
              <a:ext uri="{FF2B5EF4-FFF2-40B4-BE49-F238E27FC236}">
                <a16:creationId xmlns:a16="http://schemas.microsoft.com/office/drawing/2014/main" id="{B1F674BA-87BA-D0EF-4A1E-129FBC19F52F}"/>
              </a:ext>
            </a:extLst>
          </p:cNvPr>
          <p:cNvPicPr>
            <a:picLocks noChangeAspect="1"/>
          </p:cNvPicPr>
          <p:nvPr/>
        </p:nvPicPr>
        <p:blipFill>
          <a:blip r:embed="rId4"/>
          <a:stretch>
            <a:fillRect/>
          </a:stretch>
        </p:blipFill>
        <p:spPr>
          <a:xfrm>
            <a:off x="2144914" y="3429000"/>
            <a:ext cx="3550478" cy="3086184"/>
          </a:xfrm>
          <a:prstGeom prst="rect">
            <a:avLst/>
          </a:prstGeom>
        </p:spPr>
      </p:pic>
    </p:spTree>
    <p:extLst>
      <p:ext uri="{BB962C8B-B14F-4D97-AF65-F5344CB8AC3E}">
        <p14:creationId xmlns:p14="http://schemas.microsoft.com/office/powerpoint/2010/main" val="2320246957"/>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E9D31A-AB6E-381E-CE39-B5B95434897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D3836-7504-C2B6-A6C0-E8922C506EBC}"/>
              </a:ext>
            </a:extLst>
          </p:cNvPr>
          <p:cNvSpPr>
            <a:spLocks noGrp="1"/>
          </p:cNvSpPr>
          <p:nvPr>
            <p:ph type="title"/>
          </p:nvPr>
        </p:nvSpPr>
        <p:spPr>
          <a:xfrm>
            <a:off x="838199" y="537883"/>
            <a:ext cx="4783697" cy="1942810"/>
          </a:xfrm>
        </p:spPr>
        <p:txBody>
          <a:bodyPr anchor="b">
            <a:normAutofit/>
          </a:bodyPr>
          <a:lstStyle/>
          <a:p>
            <a:r>
              <a:rPr lang="en-US" sz="4000" dirty="0">
                <a:latin typeface="+mn-lt"/>
              </a:rPr>
              <a:t>Digital equivalent of the AM, FM and PM modulation</a:t>
            </a:r>
          </a:p>
        </p:txBody>
      </p:sp>
      <p:sp>
        <p:nvSpPr>
          <p:cNvPr id="6" name="Content Placeholder 2">
            <a:extLst>
              <a:ext uri="{FF2B5EF4-FFF2-40B4-BE49-F238E27FC236}">
                <a16:creationId xmlns:a16="http://schemas.microsoft.com/office/drawing/2014/main" id="{197B7CF7-4886-74CD-F4FB-998B9D1CE39E}"/>
              </a:ext>
            </a:extLst>
          </p:cNvPr>
          <p:cNvSpPr>
            <a:spLocks noGrp="1"/>
          </p:cNvSpPr>
          <p:nvPr>
            <p:ph idx="1"/>
          </p:nvPr>
        </p:nvSpPr>
        <p:spPr>
          <a:xfrm>
            <a:off x="838199" y="2686323"/>
            <a:ext cx="4783697" cy="3433583"/>
          </a:xfrm>
        </p:spPr>
        <p:txBody>
          <a:bodyPr>
            <a:normAutofit/>
          </a:bodyPr>
          <a:lstStyle/>
          <a:p>
            <a:r>
              <a:rPr lang="en-US" sz="2000">
                <a:latin typeface="+mj-lt"/>
              </a:rPr>
              <a:t>Digital variant of these schemes vary analog signal according to digital bits</a:t>
            </a:r>
          </a:p>
          <a:p>
            <a:pPr lvl="1"/>
            <a:r>
              <a:rPr lang="en-US" sz="2000">
                <a:latin typeface="+mj-lt"/>
              </a:rPr>
              <a:t>ASK: amplitude shift keying</a:t>
            </a:r>
          </a:p>
          <a:p>
            <a:pPr lvl="1"/>
            <a:r>
              <a:rPr lang="en-US" sz="2000">
                <a:latin typeface="+mj-lt"/>
              </a:rPr>
              <a:t>FSK: frequency shift keying</a:t>
            </a:r>
          </a:p>
          <a:p>
            <a:pPr lvl="1"/>
            <a:r>
              <a:rPr lang="en-US" sz="2000">
                <a:latin typeface="+mj-lt"/>
              </a:rPr>
              <a:t>PSK: phase shift keying</a:t>
            </a:r>
          </a:p>
          <a:p>
            <a:r>
              <a:rPr lang="en-US" sz="2000">
                <a:latin typeface="+mj-lt"/>
              </a:rPr>
              <a:t>Digital variants relevant when we talk about computer communication</a:t>
            </a:r>
          </a:p>
          <a:p>
            <a:pPr marL="457200" lvl="1" indent="0">
              <a:buNone/>
            </a:pPr>
            <a:endParaRPr lang="en-US" sz="2000">
              <a:latin typeface="+mj-lt"/>
            </a:endParaRPr>
          </a:p>
          <a:p>
            <a:endParaRPr lang="en-US" sz="2000">
              <a:latin typeface="+mj-lt"/>
            </a:endParaRPr>
          </a:p>
          <a:p>
            <a:endParaRPr lang="en-US" sz="2000">
              <a:latin typeface="+mj-lt"/>
            </a:endParaRPr>
          </a:p>
          <a:p>
            <a:endParaRPr lang="en-US" sz="2000">
              <a:latin typeface="+mj-lt"/>
            </a:endParaRPr>
          </a:p>
          <a:p>
            <a:endParaRPr lang="en-US" sz="2000">
              <a:latin typeface="+mj-lt"/>
            </a:endParaRPr>
          </a:p>
          <a:p>
            <a:pPr lvl="1"/>
            <a:endParaRPr lang="en-US" sz="2000">
              <a:latin typeface="+mj-lt"/>
            </a:endParaRPr>
          </a:p>
          <a:p>
            <a:pPr lvl="1"/>
            <a:endParaRPr lang="en-US" sz="2000">
              <a:latin typeface="+mj-lt"/>
            </a:endParaRPr>
          </a:p>
        </p:txBody>
      </p:sp>
      <p:pic>
        <p:nvPicPr>
          <p:cNvPr id="4" name="Picture 3" descr="A screenshot of a screen&#10;&#10;Description automatically generated">
            <a:extLst>
              <a:ext uri="{FF2B5EF4-FFF2-40B4-BE49-F238E27FC236}">
                <a16:creationId xmlns:a16="http://schemas.microsoft.com/office/drawing/2014/main" id="{E698359C-17CE-44CB-B08A-E49100EB3821}"/>
              </a:ext>
            </a:extLst>
          </p:cNvPr>
          <p:cNvPicPr>
            <a:picLocks noChangeAspect="1"/>
          </p:cNvPicPr>
          <p:nvPr/>
        </p:nvPicPr>
        <p:blipFill>
          <a:blip r:embed="rId3"/>
          <a:stretch>
            <a:fillRect/>
          </a:stretch>
        </p:blipFill>
        <p:spPr>
          <a:xfrm>
            <a:off x="6187112" y="537882"/>
            <a:ext cx="4967999" cy="5582023"/>
          </a:xfrm>
          <a:prstGeom prst="rect">
            <a:avLst/>
          </a:prstGeom>
        </p:spPr>
      </p:pic>
      <p:sp>
        <p:nvSpPr>
          <p:cNvPr id="8" name="Slide Number Placeholder 7">
            <a:extLst>
              <a:ext uri="{FF2B5EF4-FFF2-40B4-BE49-F238E27FC236}">
                <a16:creationId xmlns:a16="http://schemas.microsoft.com/office/drawing/2014/main" id="{075449D8-C58F-10B9-1247-2C9D38E2FF20}"/>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54</a:t>
            </a:fld>
            <a:endParaRPr lang="sv-SE"/>
          </a:p>
        </p:txBody>
      </p:sp>
    </p:spTree>
    <p:extLst>
      <p:ext uri="{BB962C8B-B14F-4D97-AF65-F5344CB8AC3E}">
        <p14:creationId xmlns:p14="http://schemas.microsoft.com/office/powerpoint/2010/main" val="4117788677"/>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9842E6-1F98-BC9F-CBB7-3034CD9DB06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DB17D-EB1D-CFC0-D5BE-B546C68038D9}"/>
              </a:ext>
            </a:extLst>
          </p:cNvPr>
          <p:cNvSpPr>
            <a:spLocks noGrp="1"/>
          </p:cNvSpPr>
          <p:nvPr>
            <p:ph type="title"/>
          </p:nvPr>
        </p:nvSpPr>
        <p:spPr>
          <a:xfrm>
            <a:off x="838200" y="365125"/>
            <a:ext cx="10515600" cy="1306443"/>
          </a:xfrm>
        </p:spPr>
        <p:txBody>
          <a:bodyPr>
            <a:normAutofit/>
          </a:bodyPr>
          <a:lstStyle/>
          <a:p>
            <a:r>
              <a:rPr lang="en-US" sz="4000" dirty="0">
                <a:latin typeface="+mn-lt"/>
              </a:rPr>
              <a:t>Even more complex modulation schemes exist</a:t>
            </a:r>
          </a:p>
        </p:txBody>
      </p:sp>
      <p:sp>
        <p:nvSpPr>
          <p:cNvPr id="6" name="Content Placeholder 2">
            <a:extLst>
              <a:ext uri="{FF2B5EF4-FFF2-40B4-BE49-F238E27FC236}">
                <a16:creationId xmlns:a16="http://schemas.microsoft.com/office/drawing/2014/main" id="{DEA67CAE-E7D8-F7C0-1014-08FD8687C18A}"/>
              </a:ext>
            </a:extLst>
          </p:cNvPr>
          <p:cNvSpPr>
            <a:spLocks noGrp="1"/>
          </p:cNvSpPr>
          <p:nvPr>
            <p:ph idx="1"/>
          </p:nvPr>
        </p:nvSpPr>
        <p:spPr>
          <a:xfrm>
            <a:off x="838200" y="1825625"/>
            <a:ext cx="4152774" cy="4303464"/>
          </a:xfrm>
        </p:spPr>
        <p:txBody>
          <a:bodyPr>
            <a:normAutofit/>
          </a:bodyPr>
          <a:lstStyle/>
          <a:p>
            <a:r>
              <a:rPr lang="en-US" sz="1900" dirty="0">
                <a:latin typeface="+mj-lt"/>
              </a:rPr>
              <a:t>Builds on simple modulation schemes AM, FM, PM (or digital equivalent)</a:t>
            </a:r>
          </a:p>
          <a:p>
            <a:r>
              <a:rPr lang="en-US" sz="1900" dirty="0">
                <a:latin typeface="+mj-lt"/>
              </a:rPr>
              <a:t>Briefly cover some during later part of the course</a:t>
            </a:r>
          </a:p>
          <a:p>
            <a:r>
              <a:rPr lang="en-US" sz="1900" dirty="0">
                <a:latin typeface="+mj-lt"/>
              </a:rPr>
              <a:t>Complex modulation schemes ensure better performance</a:t>
            </a:r>
          </a:p>
          <a:p>
            <a:pPr lvl="1"/>
            <a:r>
              <a:rPr lang="en-US" sz="1900" dirty="0">
                <a:latin typeface="+mj-lt"/>
              </a:rPr>
              <a:t>Spectral efficiency</a:t>
            </a:r>
          </a:p>
          <a:p>
            <a:pPr lvl="1"/>
            <a:r>
              <a:rPr lang="en-US" sz="1900" dirty="0">
                <a:latin typeface="+mj-lt"/>
              </a:rPr>
              <a:t>Higher range</a:t>
            </a:r>
          </a:p>
          <a:p>
            <a:pPr lvl="1"/>
            <a:r>
              <a:rPr lang="en-US" sz="1900" dirty="0">
                <a:latin typeface="+mj-lt"/>
              </a:rPr>
              <a:t>Higher throughput</a:t>
            </a:r>
          </a:p>
          <a:p>
            <a:pPr lvl="1"/>
            <a:r>
              <a:rPr lang="en-US" sz="1900" dirty="0">
                <a:latin typeface="+mj-lt"/>
              </a:rPr>
              <a:t>……</a:t>
            </a:r>
          </a:p>
          <a:p>
            <a:pPr lvl="1"/>
            <a:endParaRPr lang="en-US" sz="1900" dirty="0">
              <a:latin typeface="+mj-lt"/>
            </a:endParaRPr>
          </a:p>
          <a:p>
            <a:r>
              <a:rPr lang="en-US" sz="1900" dirty="0">
                <a:latin typeface="+mj-lt"/>
              </a:rPr>
              <a:t>Choice of the modulation scheme depends on the target application</a:t>
            </a:r>
          </a:p>
          <a:p>
            <a:pPr marL="457200" lvl="1" indent="0">
              <a:buNone/>
            </a:pPr>
            <a:endParaRPr lang="en-US" sz="1900" dirty="0">
              <a:latin typeface="+mj-lt"/>
            </a:endParaRPr>
          </a:p>
          <a:p>
            <a:endParaRPr lang="en-US" sz="1900" dirty="0">
              <a:latin typeface="+mj-lt"/>
            </a:endParaRPr>
          </a:p>
          <a:p>
            <a:endParaRPr lang="en-US" sz="1900" dirty="0">
              <a:latin typeface="+mj-lt"/>
            </a:endParaRPr>
          </a:p>
          <a:p>
            <a:endParaRPr lang="en-US" sz="1900" dirty="0">
              <a:latin typeface="+mj-lt"/>
            </a:endParaRPr>
          </a:p>
          <a:p>
            <a:endParaRPr lang="en-US" sz="1900" dirty="0">
              <a:latin typeface="+mj-lt"/>
            </a:endParaRPr>
          </a:p>
          <a:p>
            <a:pPr lvl="1"/>
            <a:endParaRPr lang="en-US" sz="1900" dirty="0">
              <a:latin typeface="+mj-lt"/>
            </a:endParaRPr>
          </a:p>
          <a:p>
            <a:pPr lvl="1"/>
            <a:endParaRPr lang="en-US" sz="1900" dirty="0">
              <a:latin typeface="+mj-lt"/>
            </a:endParaRPr>
          </a:p>
        </p:txBody>
      </p:sp>
      <p:pic>
        <p:nvPicPr>
          <p:cNvPr id="5" name="Picture 4" descr="A graph with a number and a line&#10;&#10;Description automatically generated with medium confidence">
            <a:extLst>
              <a:ext uri="{FF2B5EF4-FFF2-40B4-BE49-F238E27FC236}">
                <a16:creationId xmlns:a16="http://schemas.microsoft.com/office/drawing/2014/main" id="{74730E8E-DBB1-C65A-BD2E-095A2515270E}"/>
              </a:ext>
            </a:extLst>
          </p:cNvPr>
          <p:cNvPicPr>
            <a:picLocks noChangeAspect="1"/>
          </p:cNvPicPr>
          <p:nvPr/>
        </p:nvPicPr>
        <p:blipFill rotWithShape="1">
          <a:blip r:embed="rId3"/>
          <a:srcRect l="2259" r="-2" b="-2"/>
          <a:stretch/>
        </p:blipFill>
        <p:spPr>
          <a:xfrm>
            <a:off x="5183500" y="1904282"/>
            <a:ext cx="6170299" cy="4224808"/>
          </a:xfrm>
          <a:prstGeom prst="rect">
            <a:avLst/>
          </a:prstGeom>
        </p:spPr>
      </p:pic>
      <p:sp>
        <p:nvSpPr>
          <p:cNvPr id="8" name="Slide Number Placeholder 7">
            <a:extLst>
              <a:ext uri="{FF2B5EF4-FFF2-40B4-BE49-F238E27FC236}">
                <a16:creationId xmlns:a16="http://schemas.microsoft.com/office/drawing/2014/main" id="{0845EBC1-6CBC-B1D5-439A-E0649835E33A}"/>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55</a:t>
            </a:fld>
            <a:endParaRPr lang="sv-SE"/>
          </a:p>
        </p:txBody>
      </p:sp>
    </p:spTree>
    <p:extLst>
      <p:ext uri="{BB962C8B-B14F-4D97-AF65-F5344CB8AC3E}">
        <p14:creationId xmlns:p14="http://schemas.microsoft.com/office/powerpoint/2010/main" val="3327146878"/>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56</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895370" y="347564"/>
            <a:ext cx="11757991" cy="1325563"/>
          </a:xfrm>
        </p:spPr>
        <p:txBody>
          <a:bodyPr>
            <a:normAutofit/>
          </a:bodyPr>
          <a:lstStyle/>
          <a:p>
            <a:r>
              <a:rPr lang="en-US" sz="4000" dirty="0">
                <a:latin typeface="+mn-lt"/>
              </a:rPr>
              <a:t>How radio waves propagate to the receiver</a:t>
            </a:r>
          </a:p>
        </p:txBody>
      </p:sp>
      <p:sp>
        <p:nvSpPr>
          <p:cNvPr id="9" name="Triangle 8">
            <a:extLst>
              <a:ext uri="{FF2B5EF4-FFF2-40B4-BE49-F238E27FC236}">
                <a16:creationId xmlns:a16="http://schemas.microsoft.com/office/drawing/2014/main" id="{4C1CC4C1-59E9-100E-5F75-301BE92661AF}"/>
              </a:ext>
            </a:extLst>
          </p:cNvPr>
          <p:cNvSpPr/>
          <p:nvPr/>
        </p:nvSpPr>
        <p:spPr>
          <a:xfrm rot="10800000">
            <a:off x="3190797" y="268799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017E402-1B55-919C-EC83-D67EFAD8E646}"/>
              </a:ext>
            </a:extLst>
          </p:cNvPr>
          <p:cNvCxnSpPr>
            <a:cxnSpLocks/>
            <a:stCxn id="9" idx="0"/>
          </p:cNvCxnSpPr>
          <p:nvPr/>
        </p:nvCxnSpPr>
        <p:spPr>
          <a:xfrm flipH="1">
            <a:off x="3530535" y="3247251"/>
            <a:ext cx="1" cy="10709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51535E-672B-27A8-C94E-B80996721486}"/>
              </a:ext>
            </a:extLst>
          </p:cNvPr>
          <p:cNvSpPr txBox="1"/>
          <p:nvPr/>
        </p:nvSpPr>
        <p:spPr>
          <a:xfrm>
            <a:off x="3916079" y="2756855"/>
            <a:ext cx="814301" cy="276999"/>
          </a:xfrm>
          <a:prstGeom prst="rect">
            <a:avLst/>
          </a:prstGeom>
          <a:noFill/>
        </p:spPr>
        <p:txBody>
          <a:bodyPr wrap="square" rtlCol="0">
            <a:spAutoFit/>
          </a:bodyPr>
          <a:lstStyle/>
          <a:p>
            <a:r>
              <a:rPr lang="en-US" sz="1200" dirty="0">
                <a:latin typeface="+mj-lt"/>
              </a:rPr>
              <a:t>Antenna</a:t>
            </a:r>
          </a:p>
        </p:txBody>
      </p:sp>
      <p:sp>
        <p:nvSpPr>
          <p:cNvPr id="13" name="TextBox 12">
            <a:extLst>
              <a:ext uri="{FF2B5EF4-FFF2-40B4-BE49-F238E27FC236}">
                <a16:creationId xmlns:a16="http://schemas.microsoft.com/office/drawing/2014/main" id="{E4509226-77F9-4F42-1483-6D3C70A2BE78}"/>
              </a:ext>
            </a:extLst>
          </p:cNvPr>
          <p:cNvSpPr txBox="1"/>
          <p:nvPr/>
        </p:nvSpPr>
        <p:spPr>
          <a:xfrm>
            <a:off x="2983510" y="4856540"/>
            <a:ext cx="1195782" cy="584775"/>
          </a:xfrm>
          <a:prstGeom prst="rect">
            <a:avLst/>
          </a:prstGeom>
          <a:noFill/>
        </p:spPr>
        <p:txBody>
          <a:bodyPr wrap="square" rtlCol="0">
            <a:spAutoFit/>
          </a:bodyPr>
          <a:lstStyle/>
          <a:p>
            <a:pPr algn="ctr"/>
            <a:r>
              <a:rPr lang="en-US" sz="1600" dirty="0">
                <a:latin typeface="+mj-lt"/>
              </a:rPr>
              <a:t>Transmitting </a:t>
            </a:r>
          </a:p>
          <a:p>
            <a:pPr algn="ctr"/>
            <a:r>
              <a:rPr lang="en-US" sz="1600" dirty="0">
                <a:latin typeface="+mj-lt"/>
              </a:rPr>
              <a:t>Device</a:t>
            </a:r>
          </a:p>
        </p:txBody>
      </p:sp>
      <p:cxnSp>
        <p:nvCxnSpPr>
          <p:cNvPr id="14" name="Straight Arrow Connector 13">
            <a:extLst>
              <a:ext uri="{FF2B5EF4-FFF2-40B4-BE49-F238E27FC236}">
                <a16:creationId xmlns:a16="http://schemas.microsoft.com/office/drawing/2014/main" id="{E56DDB73-E95B-6D56-5E6E-F1E04CA8B54F}"/>
              </a:ext>
            </a:extLst>
          </p:cNvPr>
          <p:cNvCxnSpPr>
            <a:cxnSpLocks/>
          </p:cNvCxnSpPr>
          <p:nvPr/>
        </p:nvCxnSpPr>
        <p:spPr>
          <a:xfrm>
            <a:off x="4730380" y="303385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B86218-36BF-5FA8-9839-EB75D78DBEB5}"/>
              </a:ext>
            </a:extLst>
          </p:cNvPr>
          <p:cNvSpPr txBox="1"/>
          <p:nvPr/>
        </p:nvSpPr>
        <p:spPr>
          <a:xfrm>
            <a:off x="5211294" y="2705329"/>
            <a:ext cx="1769412" cy="276999"/>
          </a:xfrm>
          <a:prstGeom prst="rect">
            <a:avLst/>
          </a:prstGeom>
          <a:noFill/>
        </p:spPr>
        <p:txBody>
          <a:bodyPr wrap="square" rtlCol="0">
            <a:spAutoFit/>
          </a:bodyPr>
          <a:lstStyle/>
          <a:p>
            <a:r>
              <a:rPr lang="en-US" sz="1200" dirty="0">
                <a:latin typeface="+mj-lt"/>
              </a:rPr>
              <a:t>Radio frequency signal</a:t>
            </a:r>
          </a:p>
        </p:txBody>
      </p:sp>
      <p:sp>
        <p:nvSpPr>
          <p:cNvPr id="16" name="Triangle 15">
            <a:extLst>
              <a:ext uri="{FF2B5EF4-FFF2-40B4-BE49-F238E27FC236}">
                <a16:creationId xmlns:a16="http://schemas.microsoft.com/office/drawing/2014/main" id="{FE948075-1C9E-E562-01D7-4F60A631FBA6}"/>
              </a:ext>
            </a:extLst>
          </p:cNvPr>
          <p:cNvSpPr/>
          <p:nvPr/>
        </p:nvSpPr>
        <p:spPr>
          <a:xfrm rot="10800000">
            <a:off x="8106852" y="268799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FA293C6-BA98-63DC-5E4B-9F13A572E6A7}"/>
              </a:ext>
            </a:extLst>
          </p:cNvPr>
          <p:cNvCxnSpPr>
            <a:cxnSpLocks/>
          </p:cNvCxnSpPr>
          <p:nvPr/>
        </p:nvCxnSpPr>
        <p:spPr>
          <a:xfrm>
            <a:off x="8446591" y="324725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45E783E-E41D-090B-FD80-519255C4BE90}"/>
              </a:ext>
            </a:extLst>
          </p:cNvPr>
          <p:cNvSpPr txBox="1"/>
          <p:nvPr/>
        </p:nvSpPr>
        <p:spPr>
          <a:xfrm>
            <a:off x="7868610" y="4856540"/>
            <a:ext cx="1155961" cy="584775"/>
          </a:xfrm>
          <a:prstGeom prst="rect">
            <a:avLst/>
          </a:prstGeom>
          <a:noFill/>
        </p:spPr>
        <p:txBody>
          <a:bodyPr wrap="square" rtlCol="0">
            <a:spAutoFit/>
          </a:bodyPr>
          <a:lstStyle/>
          <a:p>
            <a:pPr algn="ctr"/>
            <a:r>
              <a:rPr lang="en-US" sz="1600" dirty="0">
                <a:latin typeface="+mj-lt"/>
              </a:rPr>
              <a:t>Receiving Device</a:t>
            </a:r>
          </a:p>
        </p:txBody>
      </p:sp>
    </p:spTree>
    <p:extLst>
      <p:ext uri="{BB962C8B-B14F-4D97-AF65-F5344CB8AC3E}">
        <p14:creationId xmlns:p14="http://schemas.microsoft.com/office/powerpoint/2010/main" val="100282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5" grpId="0"/>
      <p:bldP spid="16"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B78C6-4A0C-7F62-5F6C-788580A470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2B803-DFC9-BD70-E779-FBE79E0D9EEC}"/>
              </a:ext>
            </a:extLst>
          </p:cNvPr>
          <p:cNvSpPr>
            <a:spLocks noGrp="1"/>
          </p:cNvSpPr>
          <p:nvPr>
            <p:ph type="sldNum" sz="quarter" idx="12"/>
          </p:nvPr>
        </p:nvSpPr>
        <p:spPr/>
        <p:txBody>
          <a:bodyPr/>
          <a:lstStyle/>
          <a:p>
            <a:fld id="{0778C724-3839-4D76-A707-B4C23905D055}" type="slidenum">
              <a:rPr lang="en-US" smtClean="0"/>
              <a:t>57</a:t>
            </a:fld>
            <a:endParaRPr lang="en-US"/>
          </a:p>
        </p:txBody>
      </p:sp>
      <p:sp>
        <p:nvSpPr>
          <p:cNvPr id="7" name="Title 1">
            <a:extLst>
              <a:ext uri="{FF2B5EF4-FFF2-40B4-BE49-F238E27FC236}">
                <a16:creationId xmlns:a16="http://schemas.microsoft.com/office/drawing/2014/main" id="{B3AD9DFB-861C-D933-0B88-31038994325C}"/>
              </a:ext>
            </a:extLst>
          </p:cNvPr>
          <p:cNvSpPr>
            <a:spLocks noGrp="1"/>
          </p:cNvSpPr>
          <p:nvPr>
            <p:ph type="title"/>
          </p:nvPr>
        </p:nvSpPr>
        <p:spPr>
          <a:xfrm>
            <a:off x="446483" y="136525"/>
            <a:ext cx="11757991" cy="1325563"/>
          </a:xfrm>
        </p:spPr>
        <p:txBody>
          <a:bodyPr>
            <a:normAutofit/>
          </a:bodyPr>
          <a:lstStyle/>
          <a:p>
            <a:r>
              <a:rPr lang="en-US" sz="4000" dirty="0">
                <a:latin typeface="+mn-lt"/>
              </a:rPr>
              <a:t>How radio waves radiate out from transceiver</a:t>
            </a:r>
          </a:p>
        </p:txBody>
      </p:sp>
      <p:sp>
        <p:nvSpPr>
          <p:cNvPr id="8" name="Footer Placeholder 1">
            <a:extLst>
              <a:ext uri="{FF2B5EF4-FFF2-40B4-BE49-F238E27FC236}">
                <a16:creationId xmlns:a16="http://schemas.microsoft.com/office/drawing/2014/main" id="{4AC31B7F-9726-798C-2D06-73AE2000E7A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2BA9D6C-C78D-65F6-28A4-4C9114B2FB0E}"/>
              </a:ext>
            </a:extLst>
          </p:cNvPr>
          <p:cNvSpPr>
            <a:spLocks noGrp="1"/>
          </p:cNvSpPr>
          <p:nvPr>
            <p:ph idx="1"/>
          </p:nvPr>
        </p:nvSpPr>
        <p:spPr>
          <a:xfrm>
            <a:off x="446483" y="1253909"/>
            <a:ext cx="11518922" cy="4846638"/>
          </a:xfrm>
        </p:spPr>
        <p:txBody>
          <a:bodyPr>
            <a:normAutofit/>
          </a:bodyPr>
          <a:lstStyle/>
          <a:p>
            <a:r>
              <a:rPr lang="en-US" sz="2800" dirty="0">
                <a:latin typeface="+mj-lt"/>
              </a:rPr>
              <a:t> </a:t>
            </a:r>
            <a:r>
              <a:rPr lang="en-US" sz="2800" b="1" dirty="0">
                <a:latin typeface="+mj-lt"/>
              </a:rPr>
              <a:t>Antenna: </a:t>
            </a:r>
            <a:r>
              <a:rPr lang="en-US" sz="2800" dirty="0">
                <a:latin typeface="+mj-lt"/>
              </a:rPr>
              <a:t>An electrical conductor or system of conductors</a:t>
            </a:r>
          </a:p>
          <a:p>
            <a:pPr lvl="1"/>
            <a:r>
              <a:rPr lang="en-US" dirty="0">
                <a:latin typeface="+mj-lt"/>
              </a:rPr>
              <a:t>Transmission: radio frequency electrical energy converted into electromagnetic energy</a:t>
            </a:r>
          </a:p>
          <a:p>
            <a:pPr lvl="1"/>
            <a:r>
              <a:rPr lang="en-US" dirty="0">
                <a:latin typeface="+mj-lt"/>
              </a:rPr>
              <a:t>Reception: the reverse occurs, electromagnetic energy converted into electrical energy</a:t>
            </a:r>
          </a:p>
          <a:p>
            <a:r>
              <a:rPr lang="en-US" dirty="0">
                <a:latin typeface="+mj-lt"/>
              </a:rPr>
              <a:t>Antennas can be categorized intro directional or omnidirectional</a:t>
            </a:r>
          </a:p>
          <a:p>
            <a:pPr lvl="1"/>
            <a:r>
              <a:rPr lang="en-US" dirty="0">
                <a:latin typeface="+mj-lt"/>
              </a:rPr>
              <a:t>Based on the radiation pattern of the antenna</a:t>
            </a:r>
          </a:p>
        </p:txBody>
      </p:sp>
      <p:pic>
        <p:nvPicPr>
          <p:cNvPr id="12" name="Picture 11" descr="Graphical user interface&#10;&#10;Description automatically generated">
            <a:extLst>
              <a:ext uri="{FF2B5EF4-FFF2-40B4-BE49-F238E27FC236}">
                <a16:creationId xmlns:a16="http://schemas.microsoft.com/office/drawing/2014/main" id="{A466DBDE-652F-1CD5-E74C-7A1807DD0F59}"/>
              </a:ext>
            </a:extLst>
          </p:cNvPr>
          <p:cNvPicPr>
            <a:picLocks noChangeAspect="1"/>
          </p:cNvPicPr>
          <p:nvPr/>
        </p:nvPicPr>
        <p:blipFill>
          <a:blip r:embed="rId2"/>
          <a:stretch>
            <a:fillRect/>
          </a:stretch>
        </p:blipFill>
        <p:spPr>
          <a:xfrm>
            <a:off x="2261128" y="3677228"/>
            <a:ext cx="8128700" cy="2494947"/>
          </a:xfrm>
          <a:prstGeom prst="rect">
            <a:avLst/>
          </a:prstGeom>
        </p:spPr>
      </p:pic>
    </p:spTree>
    <p:extLst>
      <p:ext uri="{BB962C8B-B14F-4D97-AF65-F5344CB8AC3E}">
        <p14:creationId xmlns:p14="http://schemas.microsoft.com/office/powerpoint/2010/main" val="2220599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58</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459639" y="136525"/>
            <a:ext cx="12194181" cy="1325563"/>
          </a:xfrm>
        </p:spPr>
        <p:txBody>
          <a:bodyPr>
            <a:normAutofit/>
          </a:bodyPr>
          <a:lstStyle/>
          <a:p>
            <a:r>
              <a:rPr lang="en-US" sz="4000" dirty="0">
                <a:latin typeface="+mn-lt"/>
              </a:rPr>
              <a:t>Common antenna types used for communication</a:t>
            </a:r>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437586" y="1248267"/>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j-lt"/>
              </a:rPr>
              <a:t>Monopole: </a:t>
            </a:r>
            <a:r>
              <a:rPr lang="en-US" dirty="0">
                <a:latin typeface="+mj-lt"/>
              </a:rPr>
              <a:t>A straight wire mounted on conductive surface (ground plane)</a:t>
            </a:r>
          </a:p>
          <a:p>
            <a:r>
              <a:rPr lang="en-US" b="1" dirty="0">
                <a:latin typeface="+mj-lt"/>
              </a:rPr>
              <a:t>Array: A</a:t>
            </a:r>
            <a:r>
              <a:rPr lang="en-US" dirty="0">
                <a:latin typeface="+mj-lt"/>
              </a:rPr>
              <a:t> set of connected antenna elements working together</a:t>
            </a:r>
          </a:p>
          <a:p>
            <a:r>
              <a:rPr lang="en-US" b="1" dirty="0">
                <a:latin typeface="+mj-lt"/>
              </a:rPr>
              <a:t>Loop: </a:t>
            </a:r>
            <a:r>
              <a:rPr lang="en-US" dirty="0">
                <a:latin typeface="+mj-lt"/>
              </a:rPr>
              <a:t>A loop or wire or a conductor that acts like an antenna</a:t>
            </a:r>
          </a:p>
          <a:p>
            <a:r>
              <a:rPr lang="en-US" b="1" dirty="0">
                <a:latin typeface="+mj-lt"/>
              </a:rPr>
              <a:t>Aperture:  T</a:t>
            </a:r>
            <a:r>
              <a:rPr lang="en-US" dirty="0">
                <a:latin typeface="+mj-lt"/>
              </a:rPr>
              <a:t>ransmits/receives electromagnetic wave through a hole</a:t>
            </a:r>
          </a:p>
          <a:p>
            <a:r>
              <a:rPr lang="en-US" dirty="0">
                <a:latin typeface="+mj-lt"/>
              </a:rPr>
              <a:t>….. (and even more exists) …..</a:t>
            </a:r>
          </a:p>
        </p:txBody>
      </p:sp>
      <p:pic>
        <p:nvPicPr>
          <p:cNvPr id="9" name="Picture 8" descr="A tower with wires coming out of it&#10;&#10;Description automatically generated">
            <a:extLst>
              <a:ext uri="{FF2B5EF4-FFF2-40B4-BE49-F238E27FC236}">
                <a16:creationId xmlns:a16="http://schemas.microsoft.com/office/drawing/2014/main" id="{33B9293A-2D64-5F45-8C92-A472EB11DABB}"/>
              </a:ext>
            </a:extLst>
          </p:cNvPr>
          <p:cNvPicPr>
            <a:picLocks noChangeAspect="1"/>
          </p:cNvPicPr>
          <p:nvPr/>
        </p:nvPicPr>
        <p:blipFill>
          <a:blip r:embed="rId2"/>
          <a:stretch>
            <a:fillRect/>
          </a:stretch>
        </p:blipFill>
        <p:spPr>
          <a:xfrm>
            <a:off x="437586" y="3755201"/>
            <a:ext cx="2783711" cy="2783711"/>
          </a:xfrm>
          <a:prstGeom prst="rect">
            <a:avLst/>
          </a:prstGeom>
        </p:spPr>
      </p:pic>
      <p:pic>
        <p:nvPicPr>
          <p:cNvPr id="11" name="Picture 10" descr="A drawing of a satellite dish&#10;&#10;Description automatically generated">
            <a:extLst>
              <a:ext uri="{FF2B5EF4-FFF2-40B4-BE49-F238E27FC236}">
                <a16:creationId xmlns:a16="http://schemas.microsoft.com/office/drawing/2014/main" id="{36749314-8864-723D-0623-0D90702940EF}"/>
              </a:ext>
            </a:extLst>
          </p:cNvPr>
          <p:cNvPicPr>
            <a:picLocks noChangeAspect="1"/>
          </p:cNvPicPr>
          <p:nvPr/>
        </p:nvPicPr>
        <p:blipFill>
          <a:blip r:embed="rId3"/>
          <a:stretch>
            <a:fillRect/>
          </a:stretch>
        </p:blipFill>
        <p:spPr>
          <a:xfrm>
            <a:off x="3333026" y="3841128"/>
            <a:ext cx="2411450" cy="2411450"/>
          </a:xfrm>
          <a:prstGeom prst="rect">
            <a:avLst/>
          </a:prstGeom>
        </p:spPr>
      </p:pic>
      <p:pic>
        <p:nvPicPr>
          <p:cNvPr id="13" name="Picture 12">
            <a:extLst>
              <a:ext uri="{FF2B5EF4-FFF2-40B4-BE49-F238E27FC236}">
                <a16:creationId xmlns:a16="http://schemas.microsoft.com/office/drawing/2014/main" id="{BA080CA9-A73B-B375-B203-1654E9B56D18}"/>
              </a:ext>
            </a:extLst>
          </p:cNvPr>
          <p:cNvPicPr>
            <a:picLocks noChangeAspect="1"/>
          </p:cNvPicPr>
          <p:nvPr/>
        </p:nvPicPr>
        <p:blipFill>
          <a:blip r:embed="rId4"/>
          <a:stretch>
            <a:fillRect/>
          </a:stretch>
        </p:blipFill>
        <p:spPr>
          <a:xfrm>
            <a:off x="9673884" y="4073247"/>
            <a:ext cx="1960489" cy="2162035"/>
          </a:xfrm>
          <a:prstGeom prst="rect">
            <a:avLst/>
          </a:prstGeom>
        </p:spPr>
      </p:pic>
      <p:pic>
        <p:nvPicPr>
          <p:cNvPr id="15" name="Picture 14">
            <a:extLst>
              <a:ext uri="{FF2B5EF4-FFF2-40B4-BE49-F238E27FC236}">
                <a16:creationId xmlns:a16="http://schemas.microsoft.com/office/drawing/2014/main" id="{0D0C8EC0-1B3C-2924-9DC0-B11392252F43}"/>
              </a:ext>
            </a:extLst>
          </p:cNvPr>
          <p:cNvPicPr>
            <a:picLocks noChangeAspect="1"/>
          </p:cNvPicPr>
          <p:nvPr/>
        </p:nvPicPr>
        <p:blipFill>
          <a:blip r:embed="rId5"/>
          <a:stretch>
            <a:fillRect/>
          </a:stretch>
        </p:blipFill>
        <p:spPr>
          <a:xfrm>
            <a:off x="6556730" y="3745354"/>
            <a:ext cx="2108130" cy="2510014"/>
          </a:xfrm>
          <a:prstGeom prst="rect">
            <a:avLst/>
          </a:prstGeom>
        </p:spPr>
      </p:pic>
    </p:spTree>
    <p:extLst>
      <p:ext uri="{BB962C8B-B14F-4D97-AF65-F5344CB8AC3E}">
        <p14:creationId xmlns:p14="http://schemas.microsoft.com/office/powerpoint/2010/main" val="895277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59</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446484" y="136525"/>
            <a:ext cx="10692572" cy="1325563"/>
          </a:xfrm>
        </p:spPr>
        <p:txBody>
          <a:bodyPr>
            <a:normAutofit/>
          </a:bodyPr>
          <a:lstStyle/>
          <a:p>
            <a:r>
              <a:rPr lang="en-US" sz="4000" dirty="0">
                <a:latin typeface="+mn-lt"/>
              </a:rPr>
              <a:t>Dipole antenna types used for communication</a:t>
            </a:r>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318052" y="1416719"/>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Dipole antenna: </a:t>
            </a:r>
            <a:r>
              <a:rPr lang="en-US" dirty="0">
                <a:latin typeface="+mj-lt"/>
              </a:rPr>
              <a:t>A simple antenna consisting of wires pointed in opposite directions arranged either horizontally or vertically, with end of each wire connected to the radio and the other end is hanging in the free space</a:t>
            </a:r>
            <a:endParaRPr lang="en-US" sz="2400" b="1" dirty="0">
              <a:latin typeface="+mj-lt"/>
            </a:endParaRPr>
          </a:p>
          <a:p>
            <a:pPr algn="just"/>
            <a:r>
              <a:rPr lang="en-US" b="1" dirty="0">
                <a:latin typeface="+mj-lt"/>
              </a:rPr>
              <a:t>Half-wave dipole: </a:t>
            </a:r>
            <a:r>
              <a:rPr lang="en-US" dirty="0">
                <a:latin typeface="+mj-lt"/>
              </a:rPr>
              <a:t>A more efficient variation of dipole antenna is the half-wave dipole antenna, which radiates energy efficiently when the wavelength of radio signal is twice the electrical length of the antenna</a:t>
            </a:r>
          </a:p>
        </p:txBody>
      </p:sp>
      <p:pic>
        <p:nvPicPr>
          <p:cNvPr id="3" name="Picture 2" descr="A drawing of a television&#10;&#10;Description automatically generated">
            <a:extLst>
              <a:ext uri="{FF2B5EF4-FFF2-40B4-BE49-F238E27FC236}">
                <a16:creationId xmlns:a16="http://schemas.microsoft.com/office/drawing/2014/main" id="{B6D0A217-361D-D5B0-4E10-07978A06A803}"/>
              </a:ext>
            </a:extLst>
          </p:cNvPr>
          <p:cNvPicPr>
            <a:picLocks noChangeAspect="1"/>
          </p:cNvPicPr>
          <p:nvPr/>
        </p:nvPicPr>
        <p:blipFill>
          <a:blip r:embed="rId2"/>
          <a:stretch>
            <a:fillRect/>
          </a:stretch>
        </p:blipFill>
        <p:spPr>
          <a:xfrm>
            <a:off x="2923054" y="4224306"/>
            <a:ext cx="2497169" cy="2497169"/>
          </a:xfrm>
          <a:prstGeom prst="rect">
            <a:avLst/>
          </a:prstGeom>
        </p:spPr>
      </p:pic>
      <p:pic>
        <p:nvPicPr>
          <p:cNvPr id="12" name="Picture 11" descr="A drawing of a radio antenna&#10;&#10;Description automatically generated">
            <a:extLst>
              <a:ext uri="{FF2B5EF4-FFF2-40B4-BE49-F238E27FC236}">
                <a16:creationId xmlns:a16="http://schemas.microsoft.com/office/drawing/2014/main" id="{0B5C6A49-FDE4-3B91-B16C-0256FB4C574C}"/>
              </a:ext>
            </a:extLst>
          </p:cNvPr>
          <p:cNvPicPr>
            <a:picLocks noChangeAspect="1"/>
          </p:cNvPicPr>
          <p:nvPr/>
        </p:nvPicPr>
        <p:blipFill>
          <a:blip r:embed="rId3"/>
          <a:stretch>
            <a:fillRect/>
          </a:stretch>
        </p:blipFill>
        <p:spPr>
          <a:xfrm>
            <a:off x="6299682" y="4107755"/>
            <a:ext cx="2497169" cy="2497169"/>
          </a:xfrm>
          <a:prstGeom prst="rect">
            <a:avLst/>
          </a:prstGeom>
        </p:spPr>
      </p:pic>
    </p:spTree>
    <p:extLst>
      <p:ext uri="{BB962C8B-B14F-4D97-AF65-F5344CB8AC3E}">
        <p14:creationId xmlns:p14="http://schemas.microsoft.com/office/powerpoint/2010/main" val="645591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391" y="422945"/>
            <a:ext cx="10837295" cy="913090"/>
          </a:xfrm>
        </p:spPr>
        <p:txBody>
          <a:bodyPr anchor="b">
            <a:normAutofit/>
          </a:bodyPr>
          <a:lstStyle/>
          <a:p>
            <a:r>
              <a:rPr lang="en-US" dirty="0">
                <a:latin typeface="+mn-lt"/>
              </a:rPr>
              <a:t>Brilliant teaching assistants of the course</a:t>
            </a:r>
          </a:p>
        </p:txBody>
      </p:sp>
      <p:sp>
        <p:nvSpPr>
          <p:cNvPr id="3" name="Content Placeholder 2"/>
          <p:cNvSpPr>
            <a:spLocks noGrp="1"/>
          </p:cNvSpPr>
          <p:nvPr>
            <p:ph idx="1"/>
          </p:nvPr>
        </p:nvSpPr>
        <p:spPr>
          <a:xfrm>
            <a:off x="948076" y="1508992"/>
            <a:ext cx="8387716" cy="4460845"/>
          </a:xfrm>
        </p:spPr>
        <p:txBody>
          <a:bodyPr>
            <a:normAutofit fontScale="92500" lnSpcReduction="10000"/>
          </a:bodyPr>
          <a:lstStyle/>
          <a:p>
            <a:pPr marL="0" indent="0">
              <a:buNone/>
            </a:pPr>
            <a:endParaRPr lang="en-US" sz="3000" dirty="0">
              <a:latin typeface="+mj-lt"/>
            </a:endParaRPr>
          </a:p>
          <a:p>
            <a:pPr marL="0" indent="0">
              <a:buNone/>
            </a:pPr>
            <a:r>
              <a:rPr lang="en-US" sz="3000" dirty="0">
                <a:latin typeface="+mj-lt"/>
              </a:rPr>
              <a:t>Tutorials: They are starting next week</a:t>
            </a:r>
          </a:p>
          <a:p>
            <a:pPr>
              <a:buFont typeface="Arial" panose="020B0604020202020204" pitchFamily="34" charset="0"/>
              <a:buChar char="•"/>
            </a:pPr>
            <a:endParaRPr lang="en-SG" sz="3000" b="0" i="0" dirty="0">
              <a:effectLst/>
              <a:latin typeface="+mj-lt"/>
            </a:endParaRPr>
          </a:p>
          <a:p>
            <a:pPr>
              <a:buFont typeface="Arial" panose="020B0604020202020204" pitchFamily="34" charset="0"/>
              <a:buChar char="•"/>
            </a:pPr>
            <a:r>
              <a:rPr lang="en-SG" sz="3000" b="0" i="0" dirty="0">
                <a:effectLst/>
                <a:latin typeface="+mj-lt"/>
              </a:rPr>
              <a:t>Malaika Afra Taj (PhD Student, SoC)</a:t>
            </a:r>
          </a:p>
          <a:p>
            <a:pPr>
              <a:buFont typeface="Arial" panose="020B0604020202020204" pitchFamily="34" charset="0"/>
              <a:buChar char="•"/>
            </a:pPr>
            <a:r>
              <a:rPr lang="en-SG" sz="3000" b="0" i="0" dirty="0" err="1">
                <a:effectLst/>
                <a:latin typeface="+mj-lt"/>
              </a:rPr>
              <a:t>Kanav</a:t>
            </a:r>
            <a:r>
              <a:rPr lang="en-SG" sz="3000" b="0" i="0" dirty="0">
                <a:effectLst/>
                <a:latin typeface="+mj-lt"/>
              </a:rPr>
              <a:t> Sabharwal (PhD Student, SoC)</a:t>
            </a:r>
            <a:endParaRPr lang="en-SG" sz="3000" dirty="0">
              <a:latin typeface="+mj-lt"/>
            </a:endParaRPr>
          </a:p>
          <a:p>
            <a:pPr>
              <a:buFont typeface="Arial" panose="020B0604020202020204" pitchFamily="34" charset="0"/>
              <a:buChar char="•"/>
            </a:pPr>
            <a:r>
              <a:rPr lang="en-SG" sz="3000" b="0" i="0" dirty="0" err="1">
                <a:effectLst/>
                <a:latin typeface="+mj-lt"/>
              </a:rPr>
              <a:t>Ayanga</a:t>
            </a:r>
            <a:r>
              <a:rPr lang="en-SG" sz="3000" b="0" i="0" dirty="0">
                <a:effectLst/>
                <a:latin typeface="+mj-lt"/>
              </a:rPr>
              <a:t> </a:t>
            </a:r>
            <a:r>
              <a:rPr lang="en-SG" sz="3000" b="0" i="0" dirty="0" err="1">
                <a:effectLst/>
                <a:latin typeface="+mj-lt"/>
              </a:rPr>
              <a:t>Kalupahana</a:t>
            </a:r>
            <a:r>
              <a:rPr lang="en-SG" sz="3000" b="0" i="0" dirty="0">
                <a:effectLst/>
                <a:latin typeface="+mj-lt"/>
              </a:rPr>
              <a:t> (PhD Student SoC)</a:t>
            </a:r>
          </a:p>
          <a:p>
            <a:r>
              <a:rPr lang="en-SG" sz="3000" dirty="0" err="1">
                <a:solidFill>
                  <a:srgbClr val="000000"/>
                </a:solidFill>
                <a:latin typeface="+mj-lt"/>
              </a:rPr>
              <a:t>R</a:t>
            </a:r>
            <a:r>
              <a:rPr lang="en-SG" sz="3000" b="0" i="0" dirty="0" err="1">
                <a:solidFill>
                  <a:srgbClr val="000000"/>
                </a:solidFill>
                <a:effectLst/>
                <a:latin typeface="+mj-lt"/>
              </a:rPr>
              <a:t>ajashekar</a:t>
            </a:r>
            <a:r>
              <a:rPr lang="en-SG" sz="3000" b="0" i="0" dirty="0">
                <a:solidFill>
                  <a:srgbClr val="000000"/>
                </a:solidFill>
                <a:effectLst/>
                <a:latin typeface="+mj-lt"/>
              </a:rPr>
              <a:t> </a:t>
            </a:r>
            <a:r>
              <a:rPr lang="en-SG" sz="3000" dirty="0" err="1">
                <a:solidFill>
                  <a:srgbClr val="000000"/>
                </a:solidFill>
                <a:latin typeface="+mj-lt"/>
              </a:rPr>
              <a:t>C</a:t>
            </a:r>
            <a:r>
              <a:rPr lang="en-SG" sz="3000" b="0" i="0" dirty="0" err="1">
                <a:solidFill>
                  <a:srgbClr val="000000"/>
                </a:solidFill>
                <a:effectLst/>
                <a:latin typeface="+mj-lt"/>
              </a:rPr>
              <a:t>hinthalapani</a:t>
            </a:r>
            <a:r>
              <a:rPr lang="en-SG" sz="3000" dirty="0">
                <a:latin typeface="+mj-lt"/>
              </a:rPr>
              <a:t> </a:t>
            </a:r>
            <a:r>
              <a:rPr lang="en-SG" sz="3000" b="0" i="0" dirty="0">
                <a:effectLst/>
                <a:latin typeface="+mj-lt"/>
              </a:rPr>
              <a:t>(PhD Student SoC)</a:t>
            </a:r>
            <a:endParaRPr lang="en-SG" sz="3000" dirty="0">
              <a:latin typeface="+mj-lt"/>
            </a:endParaRPr>
          </a:p>
          <a:p>
            <a:r>
              <a:rPr lang="en-SG" sz="3000" b="0" i="0" dirty="0" err="1">
                <a:solidFill>
                  <a:srgbClr val="000000"/>
                </a:solidFill>
                <a:effectLst/>
                <a:latin typeface="+mj-lt"/>
              </a:rPr>
              <a:t>Pramuka</a:t>
            </a:r>
            <a:r>
              <a:rPr lang="en-SG" sz="3000" b="0" i="0" dirty="0">
                <a:solidFill>
                  <a:srgbClr val="000000"/>
                </a:solidFill>
                <a:effectLst/>
                <a:latin typeface="+mj-lt"/>
              </a:rPr>
              <a:t> </a:t>
            </a:r>
            <a:r>
              <a:rPr lang="en-SG" sz="3000" b="0" i="0" dirty="0" err="1">
                <a:solidFill>
                  <a:srgbClr val="000000"/>
                </a:solidFill>
                <a:effectLst/>
                <a:latin typeface="+mj-lt"/>
              </a:rPr>
              <a:t>Medaranga</a:t>
            </a:r>
            <a:r>
              <a:rPr lang="en-SG" sz="3000" dirty="0">
                <a:latin typeface="+mj-lt"/>
              </a:rPr>
              <a:t> </a:t>
            </a:r>
            <a:r>
              <a:rPr lang="en-SG" sz="3000" b="0" i="0" dirty="0">
                <a:effectLst/>
                <a:latin typeface="+mj-lt"/>
              </a:rPr>
              <a:t>(PhD Student SoC)</a:t>
            </a:r>
          </a:p>
          <a:p>
            <a:pPr marL="0" indent="0">
              <a:buNone/>
            </a:pPr>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pic>
        <p:nvPicPr>
          <p:cNvPr id="7" name="Picture 6" descr="A person wearing glasses and a suit&#10;&#10;Description automatically generated with low confidence">
            <a:extLst>
              <a:ext uri="{FF2B5EF4-FFF2-40B4-BE49-F238E27FC236}">
                <a16:creationId xmlns:a16="http://schemas.microsoft.com/office/drawing/2014/main" id="{3B6C5086-6A82-4C9A-88CC-323532409FC2}"/>
              </a:ext>
            </a:extLst>
          </p:cNvPr>
          <p:cNvPicPr>
            <a:picLocks noChangeAspect="1"/>
          </p:cNvPicPr>
          <p:nvPr/>
        </p:nvPicPr>
        <p:blipFill rotWithShape="1">
          <a:blip r:embed="rId3"/>
          <a:srcRect t="2619" r="-3" b="19616"/>
          <a:stretch/>
        </p:blipFill>
        <p:spPr>
          <a:xfrm>
            <a:off x="9491093" y="4516157"/>
            <a:ext cx="2464873" cy="2089090"/>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2" name="Picture 11" descr="A picture containing person, car, person, window&#10;&#10;Description automatically generated">
            <a:extLst>
              <a:ext uri="{FF2B5EF4-FFF2-40B4-BE49-F238E27FC236}">
                <a16:creationId xmlns:a16="http://schemas.microsoft.com/office/drawing/2014/main" id="{985D4450-299F-CC7C-F7CD-864592BFDE60}"/>
              </a:ext>
            </a:extLst>
          </p:cNvPr>
          <p:cNvPicPr>
            <a:picLocks noChangeAspect="1"/>
          </p:cNvPicPr>
          <p:nvPr/>
        </p:nvPicPr>
        <p:blipFill rotWithShape="1">
          <a:blip r:embed="rId4"/>
          <a:srcRect t="9681" r="1" b="14932"/>
          <a:stretch/>
        </p:blipFill>
        <p:spPr>
          <a:xfrm>
            <a:off x="8895200" y="2798899"/>
            <a:ext cx="1926265" cy="1936234"/>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14" name="Picture 13" descr="A picture containing clothing, person, indoor&#10;&#10;Description automatically generated">
            <a:extLst>
              <a:ext uri="{FF2B5EF4-FFF2-40B4-BE49-F238E27FC236}">
                <a16:creationId xmlns:a16="http://schemas.microsoft.com/office/drawing/2014/main" id="{A84FC60E-F4B2-8A25-BD20-4C6C954DBF6D}"/>
              </a:ext>
            </a:extLst>
          </p:cNvPr>
          <p:cNvPicPr>
            <a:picLocks noChangeAspect="1"/>
          </p:cNvPicPr>
          <p:nvPr/>
        </p:nvPicPr>
        <p:blipFill rotWithShape="1">
          <a:blip r:embed="rId5"/>
          <a:srcRect t="18793" r="-2" b="23292"/>
          <a:stretch/>
        </p:blipFill>
        <p:spPr>
          <a:xfrm>
            <a:off x="9874319" y="1448183"/>
            <a:ext cx="2314633" cy="1787320"/>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pic>
        <p:nvPicPr>
          <p:cNvPr id="6" name="Picture 5" descr="A person in a white shirt and tie&#10;&#10;Description automatically generated">
            <a:extLst>
              <a:ext uri="{FF2B5EF4-FFF2-40B4-BE49-F238E27FC236}">
                <a16:creationId xmlns:a16="http://schemas.microsoft.com/office/drawing/2014/main" id="{C2A876C6-00E1-E3B6-AEF5-89474463118D}"/>
              </a:ext>
            </a:extLst>
          </p:cNvPr>
          <p:cNvPicPr>
            <a:picLocks noChangeAspect="1"/>
          </p:cNvPicPr>
          <p:nvPr/>
        </p:nvPicPr>
        <p:blipFill>
          <a:blip r:embed="rId6"/>
          <a:stretch>
            <a:fillRect/>
          </a:stretch>
        </p:blipFill>
        <p:spPr>
          <a:xfrm>
            <a:off x="7688631" y="5121646"/>
            <a:ext cx="1483601" cy="1483601"/>
          </a:xfrm>
          <a:prstGeom prst="rect">
            <a:avLst/>
          </a:prstGeom>
        </p:spPr>
      </p:pic>
      <p:pic>
        <p:nvPicPr>
          <p:cNvPr id="9" name="Picture 8" descr="A person with a beard&#10;&#10;Description automatically generated">
            <a:extLst>
              <a:ext uri="{FF2B5EF4-FFF2-40B4-BE49-F238E27FC236}">
                <a16:creationId xmlns:a16="http://schemas.microsoft.com/office/drawing/2014/main" id="{06DA30AA-6377-A89C-39AD-C9B65CF2B5E2}"/>
              </a:ext>
            </a:extLst>
          </p:cNvPr>
          <p:cNvPicPr>
            <a:picLocks noChangeAspect="1"/>
          </p:cNvPicPr>
          <p:nvPr/>
        </p:nvPicPr>
        <p:blipFill>
          <a:blip r:embed="rId7"/>
          <a:stretch>
            <a:fillRect/>
          </a:stretch>
        </p:blipFill>
        <p:spPr>
          <a:xfrm>
            <a:off x="7801781" y="1471247"/>
            <a:ext cx="1093419" cy="1402669"/>
          </a:xfrm>
          <a:prstGeom prst="rect">
            <a:avLst/>
          </a:prstGeom>
        </p:spPr>
      </p:pic>
    </p:spTree>
    <p:extLst>
      <p:ext uri="{BB962C8B-B14F-4D97-AF65-F5344CB8AC3E}">
        <p14:creationId xmlns:p14="http://schemas.microsoft.com/office/powerpoint/2010/main" val="2908825530"/>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C6681-4B30-A5D4-6144-9332496A48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DD67E3-D333-59C0-5740-B5C13C5C0707}"/>
              </a:ext>
            </a:extLst>
          </p:cNvPr>
          <p:cNvSpPr>
            <a:spLocks noGrp="1"/>
          </p:cNvSpPr>
          <p:nvPr>
            <p:ph type="sldNum" sz="quarter" idx="12"/>
          </p:nvPr>
        </p:nvSpPr>
        <p:spPr/>
        <p:txBody>
          <a:bodyPr/>
          <a:lstStyle/>
          <a:p>
            <a:fld id="{0778C724-3839-4D76-A707-B4C23905D055}" type="slidenum">
              <a:rPr lang="en-US" smtClean="0"/>
              <a:t>60</a:t>
            </a:fld>
            <a:endParaRPr lang="en-US"/>
          </a:p>
        </p:txBody>
      </p:sp>
      <p:sp>
        <p:nvSpPr>
          <p:cNvPr id="7" name="Title 1">
            <a:extLst>
              <a:ext uri="{FF2B5EF4-FFF2-40B4-BE49-F238E27FC236}">
                <a16:creationId xmlns:a16="http://schemas.microsoft.com/office/drawing/2014/main" id="{56EE0B77-E1BE-645B-DAC5-8C254C1F3B90}"/>
              </a:ext>
            </a:extLst>
          </p:cNvPr>
          <p:cNvSpPr>
            <a:spLocks noGrp="1"/>
          </p:cNvSpPr>
          <p:nvPr>
            <p:ph type="title"/>
          </p:nvPr>
        </p:nvSpPr>
        <p:spPr>
          <a:xfrm>
            <a:off x="446484" y="136525"/>
            <a:ext cx="10692572" cy="1325563"/>
          </a:xfrm>
        </p:spPr>
        <p:txBody>
          <a:bodyPr>
            <a:normAutofit/>
          </a:bodyPr>
          <a:lstStyle/>
          <a:p>
            <a:r>
              <a:rPr lang="en-US" sz="4000" dirty="0">
                <a:latin typeface="+mn-lt"/>
              </a:rPr>
              <a:t>Relationship between antenna size and frequency</a:t>
            </a:r>
          </a:p>
        </p:txBody>
      </p:sp>
      <p:sp>
        <p:nvSpPr>
          <p:cNvPr id="6" name="Content Placeholder 2">
            <a:extLst>
              <a:ext uri="{FF2B5EF4-FFF2-40B4-BE49-F238E27FC236}">
                <a16:creationId xmlns:a16="http://schemas.microsoft.com/office/drawing/2014/main" id="{A30C1C84-7DB4-4CE5-C684-9411921F6F0D}"/>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0E4B764C-E90F-D701-2307-DA6E97B1B7F2}"/>
              </a:ext>
            </a:extLst>
          </p:cNvPr>
          <p:cNvSpPr txBox="1">
            <a:spLocks/>
          </p:cNvSpPr>
          <p:nvPr/>
        </p:nvSpPr>
        <p:spPr>
          <a:xfrm>
            <a:off x="673078" y="1440531"/>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latin typeface="+mj-lt"/>
              </a:rPr>
              <a:t>Antenna size is </a:t>
            </a:r>
            <a:r>
              <a:rPr lang="en-US" b="1" dirty="0"/>
              <a:t>inversely</a:t>
            </a:r>
            <a:r>
              <a:rPr lang="en-US" dirty="0">
                <a:latin typeface="+mj-lt"/>
              </a:rPr>
              <a:t> proportional to the frequency of radio wave</a:t>
            </a:r>
          </a:p>
          <a:p>
            <a:pPr lvl="1" algn="just"/>
            <a:r>
              <a:rPr lang="en-US" dirty="0">
                <a:latin typeface="+mj-lt"/>
              </a:rPr>
              <a:t>Higher the frequency, smaller the antenna size</a:t>
            </a:r>
          </a:p>
          <a:p>
            <a:pPr lvl="1" algn="just"/>
            <a:r>
              <a:rPr lang="en-US" dirty="0">
                <a:latin typeface="+mj-lt"/>
              </a:rPr>
              <a:t>Lower frequency, larger is the antenna size</a:t>
            </a:r>
          </a:p>
          <a:p>
            <a:pPr marL="0" indent="0" algn="just">
              <a:buNone/>
            </a:pPr>
            <a:r>
              <a:rPr lang="en-US" b="1" dirty="0"/>
              <a:t>For example:</a:t>
            </a:r>
          </a:p>
          <a:p>
            <a:pPr algn="just"/>
            <a:r>
              <a:rPr lang="en-US" b="1" dirty="0">
                <a:latin typeface="+mj-lt"/>
              </a:rPr>
              <a:t>Dipole:  </a:t>
            </a:r>
            <a:r>
              <a:rPr lang="en-US" dirty="0">
                <a:latin typeface="+mj-lt"/>
              </a:rPr>
              <a:t>Length of the conductor is half of the wave length of radio wave</a:t>
            </a:r>
          </a:p>
          <a:p>
            <a:pPr algn="just"/>
            <a:r>
              <a:rPr lang="en-US" b="1" dirty="0">
                <a:latin typeface="+mj-lt"/>
              </a:rPr>
              <a:t>Half-wave dipole: </a:t>
            </a:r>
            <a:r>
              <a:rPr lang="en-US" dirty="0">
                <a:latin typeface="+mj-lt"/>
              </a:rPr>
              <a:t>Length of conductor is quarter wavelength of radio wave</a:t>
            </a:r>
          </a:p>
        </p:txBody>
      </p:sp>
      <p:pic>
        <p:nvPicPr>
          <p:cNvPr id="8" name="Picture 7" descr="A diagram of a voltage&#10;&#10;Description automatically generated">
            <a:extLst>
              <a:ext uri="{FF2B5EF4-FFF2-40B4-BE49-F238E27FC236}">
                <a16:creationId xmlns:a16="http://schemas.microsoft.com/office/drawing/2014/main" id="{8BB6AC09-EB08-D76D-F775-AB31F70EB276}"/>
              </a:ext>
            </a:extLst>
          </p:cNvPr>
          <p:cNvPicPr>
            <a:picLocks noChangeAspect="1"/>
          </p:cNvPicPr>
          <p:nvPr/>
        </p:nvPicPr>
        <p:blipFill>
          <a:blip r:embed="rId2"/>
          <a:stretch>
            <a:fillRect/>
          </a:stretch>
        </p:blipFill>
        <p:spPr>
          <a:xfrm>
            <a:off x="3930650" y="4362010"/>
            <a:ext cx="4330700" cy="2006600"/>
          </a:xfrm>
          <a:prstGeom prst="rect">
            <a:avLst/>
          </a:prstGeom>
        </p:spPr>
      </p:pic>
    </p:spTree>
    <p:extLst>
      <p:ext uri="{BB962C8B-B14F-4D97-AF65-F5344CB8AC3E}">
        <p14:creationId xmlns:p14="http://schemas.microsoft.com/office/powerpoint/2010/main" val="3509636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505CE-7BD1-D2C3-0204-7D5429B28A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3BA9A2-5D94-7520-96E5-446AEF711BF8}"/>
              </a:ext>
            </a:extLst>
          </p:cNvPr>
          <p:cNvSpPr>
            <a:spLocks noGrp="1"/>
          </p:cNvSpPr>
          <p:nvPr>
            <p:ph type="sldNum" sz="quarter" idx="12"/>
          </p:nvPr>
        </p:nvSpPr>
        <p:spPr/>
        <p:txBody>
          <a:bodyPr/>
          <a:lstStyle/>
          <a:p>
            <a:fld id="{0778C724-3839-4D76-A707-B4C23905D055}" type="slidenum">
              <a:rPr lang="en-US" smtClean="0"/>
              <a:t>61</a:t>
            </a:fld>
            <a:endParaRPr lang="en-US"/>
          </a:p>
        </p:txBody>
      </p:sp>
      <p:sp>
        <p:nvSpPr>
          <p:cNvPr id="7" name="Title 1">
            <a:extLst>
              <a:ext uri="{FF2B5EF4-FFF2-40B4-BE49-F238E27FC236}">
                <a16:creationId xmlns:a16="http://schemas.microsoft.com/office/drawing/2014/main" id="{817413C6-17A2-DDC7-93D6-1083F590D8E5}"/>
              </a:ext>
            </a:extLst>
          </p:cNvPr>
          <p:cNvSpPr>
            <a:spLocks noGrp="1"/>
          </p:cNvSpPr>
          <p:nvPr>
            <p:ph type="title"/>
          </p:nvPr>
        </p:nvSpPr>
        <p:spPr>
          <a:xfrm>
            <a:off x="446484" y="136525"/>
            <a:ext cx="10692572" cy="1325563"/>
          </a:xfrm>
        </p:spPr>
        <p:txBody>
          <a:bodyPr>
            <a:normAutofit/>
          </a:bodyPr>
          <a:lstStyle/>
          <a:p>
            <a:r>
              <a:rPr lang="en-US" sz="4000" dirty="0">
                <a:latin typeface="+mn-lt"/>
              </a:rPr>
              <a:t>Understanding the performance of an antenna</a:t>
            </a:r>
          </a:p>
        </p:txBody>
      </p:sp>
      <p:sp>
        <p:nvSpPr>
          <p:cNvPr id="6" name="Content Placeholder 2">
            <a:extLst>
              <a:ext uri="{FF2B5EF4-FFF2-40B4-BE49-F238E27FC236}">
                <a16:creationId xmlns:a16="http://schemas.microsoft.com/office/drawing/2014/main" id="{FA7E5EC6-055B-6FBD-0909-38AF6E586564}"/>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0C26E0BA-504A-1F13-8A53-AD68C75DBA04}"/>
              </a:ext>
            </a:extLst>
          </p:cNvPr>
          <p:cNvSpPr txBox="1">
            <a:spLocks/>
          </p:cNvSpPr>
          <p:nvPr/>
        </p:nvSpPr>
        <p:spPr>
          <a:xfrm>
            <a:off x="533583" y="1371349"/>
            <a:ext cx="11124833" cy="3998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Gain of antenna: </a:t>
            </a:r>
            <a:r>
              <a:rPr lang="en-US" dirty="0">
                <a:latin typeface="+mj-lt"/>
              </a:rPr>
              <a:t>It is a dimensionless quantity that measures the ability of an antenna to direct or receive radio waves in a particular direction compared to a reference. It is usually measured in the unit of decibel (dB)</a:t>
            </a:r>
          </a:p>
          <a:p>
            <a:pPr lvl="1" algn="just"/>
            <a:r>
              <a:rPr lang="en-US" dirty="0">
                <a:latin typeface="+mj-lt"/>
              </a:rPr>
              <a:t>Often measured in reference to hypothetical isotropic antenna (</a:t>
            </a:r>
            <a:r>
              <a:rPr lang="en-US" dirty="0" err="1">
                <a:latin typeface="+mj-lt"/>
              </a:rPr>
              <a:t>dBi</a:t>
            </a:r>
            <a:r>
              <a:rPr lang="en-US" dirty="0">
                <a:latin typeface="+mj-lt"/>
              </a:rPr>
              <a:t>)</a:t>
            </a:r>
          </a:p>
          <a:p>
            <a:pPr lvl="1" algn="just"/>
            <a:r>
              <a:rPr lang="en-US" dirty="0">
                <a:latin typeface="+mj-lt"/>
              </a:rPr>
              <a:t>Can be measured in reference to a halfwave dipole antenna (</a:t>
            </a:r>
            <a:r>
              <a:rPr lang="en-US" dirty="0" err="1">
                <a:latin typeface="+mj-lt"/>
              </a:rPr>
              <a:t>dBd</a:t>
            </a:r>
            <a:r>
              <a:rPr lang="en-US" dirty="0">
                <a:latin typeface="+mj-lt"/>
              </a:rPr>
              <a:t>)</a:t>
            </a:r>
          </a:p>
          <a:p>
            <a:pPr algn="just"/>
            <a:r>
              <a:rPr lang="en-US" dirty="0">
                <a:latin typeface="+mj-lt"/>
              </a:rPr>
              <a:t>Antennas are reciprocal in nature. Transmit and receive equally well</a:t>
            </a:r>
          </a:p>
          <a:p>
            <a:pPr algn="just"/>
            <a:endParaRPr lang="en-US" dirty="0">
              <a:latin typeface="+mj-lt"/>
            </a:endParaRPr>
          </a:p>
          <a:p>
            <a:pPr algn="just"/>
            <a:r>
              <a:rPr lang="en-US" b="1" dirty="0">
                <a:latin typeface="+mj-lt"/>
              </a:rPr>
              <a:t>Tradeoffs: </a:t>
            </a:r>
            <a:r>
              <a:rPr lang="en-US" dirty="0">
                <a:latin typeface="+mj-lt"/>
              </a:rPr>
              <a:t>Higher the gain, more directional is the transmission and reception, and the narrower would be the beam</a:t>
            </a:r>
          </a:p>
        </p:txBody>
      </p:sp>
    </p:spTree>
    <p:extLst>
      <p:ext uri="{BB962C8B-B14F-4D97-AF65-F5344CB8AC3E}">
        <p14:creationId xmlns:p14="http://schemas.microsoft.com/office/powerpoint/2010/main" val="1104660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body" idx="4294967295"/>
          </p:nvPr>
        </p:nvSpPr>
        <p:spPr>
          <a:xfrm>
            <a:off x="594922" y="1228527"/>
            <a:ext cx="10774118"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Power output, in a particular direction, compared to that produced in any direction by a perfect omni-directional antenna (isotropic antenna)</a:t>
            </a:r>
            <a:r>
              <a:rPr lang="ar-SA" dirty="0">
                <a:latin typeface="+mj-lt"/>
                <a:cs typeface="Arial" charset="0"/>
              </a:rPr>
              <a:t>‏</a:t>
            </a:r>
            <a:endParaRPr lang="en-US" dirty="0">
              <a:latin typeface="+mj-lt"/>
            </a:endParaRPr>
          </a:p>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Effective area: related to physical size and shape of antenna</a:t>
            </a:r>
          </a:p>
          <a:p>
            <a:pPr>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Relationship between antenna gain and effective area</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i="1" dirty="0">
              <a:latin typeface="+mj-lt"/>
            </a:endParaRP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G </a:t>
            </a:r>
            <a:r>
              <a:rPr lang="en-US" sz="2400" dirty="0">
                <a:latin typeface="+mj-lt"/>
              </a:rPr>
              <a:t>= antenna gain</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A</a:t>
            </a:r>
            <a:r>
              <a:rPr lang="en-US" sz="2400" i="1" baseline="-25000" dirty="0">
                <a:latin typeface="+mj-lt"/>
              </a:rPr>
              <a:t>e</a:t>
            </a:r>
            <a:r>
              <a:rPr lang="en-US" sz="2400" i="1" dirty="0">
                <a:latin typeface="+mj-lt"/>
              </a:rPr>
              <a:t> </a:t>
            </a:r>
            <a:r>
              <a:rPr lang="en-US" sz="2400" dirty="0">
                <a:latin typeface="+mj-lt"/>
              </a:rPr>
              <a:t>= effective area</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f </a:t>
            </a:r>
            <a:r>
              <a:rPr lang="en-US" sz="2400" dirty="0">
                <a:latin typeface="+mj-lt"/>
              </a:rPr>
              <a:t>= carrier frequency</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c = speed of light 3 X 10</a:t>
            </a:r>
            <a:r>
              <a:rPr lang="en-US" sz="2400" baseline="30000" dirty="0">
                <a:latin typeface="+mj-lt"/>
              </a:rPr>
              <a:t>8</a:t>
            </a:r>
            <a:r>
              <a:rPr lang="en-US" sz="2400" dirty="0">
                <a:latin typeface="+mj-lt"/>
              </a:rPr>
              <a:t> m/s</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cs typeface="Times New Roman" pitchFamily="18" charset="0"/>
              </a:rPr>
              <a:t>Lambda</a:t>
            </a:r>
            <a:r>
              <a:rPr lang="en-US" sz="2400" dirty="0">
                <a:latin typeface="+mj-lt"/>
              </a:rPr>
              <a:t> = carrier wavelength</a:t>
            </a:r>
          </a:p>
        </p:txBody>
      </p:sp>
      <p:graphicFrame>
        <p:nvGraphicFramePr>
          <p:cNvPr id="1026" name="Object 3"/>
          <p:cNvGraphicFramePr>
            <a:graphicFrameLocks noChangeAspect="1"/>
          </p:cNvGraphicFramePr>
          <p:nvPr/>
        </p:nvGraphicFramePr>
        <p:xfrm>
          <a:off x="4223658" y="2933474"/>
          <a:ext cx="3311525" cy="1116012"/>
        </p:xfrm>
        <a:graphic>
          <a:graphicData uri="http://schemas.openxmlformats.org/presentationml/2006/ole">
            <mc:AlternateContent xmlns:mc="http://schemas.openxmlformats.org/markup-compatibility/2006">
              <mc:Choice xmlns:v="urn:schemas-microsoft-com:vml" Requires="v">
                <p:oleObj r:id="rId3" imgW="1244160" imgH="418680" progId="Equation.3">
                  <p:embed/>
                </p:oleObj>
              </mc:Choice>
              <mc:Fallback>
                <p:oleObj r:id="rId3" imgW="1244160" imgH="418680" progId="Equation.3">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658" y="2933474"/>
                        <a:ext cx="3311525" cy="111601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5C6FAEEE-D619-4E65-A0EF-E650D0B3166A}" type="slidenum">
              <a:rPr lang="en-US" smtClean="0"/>
              <a:t>62</a:t>
            </a:fld>
            <a:endParaRPr lang="en-US"/>
          </a:p>
        </p:txBody>
      </p:sp>
      <p:sp>
        <p:nvSpPr>
          <p:cNvPr id="4" name="Title 1">
            <a:extLst>
              <a:ext uri="{FF2B5EF4-FFF2-40B4-BE49-F238E27FC236}">
                <a16:creationId xmlns:a16="http://schemas.microsoft.com/office/drawing/2014/main" id="{96CF871C-BF2E-A277-905F-F1FBBAD3B07D}"/>
              </a:ext>
            </a:extLst>
          </p:cNvPr>
          <p:cNvSpPr>
            <a:spLocks noGrp="1"/>
          </p:cNvSpPr>
          <p:nvPr>
            <p:ph type="title"/>
          </p:nvPr>
        </p:nvSpPr>
        <p:spPr>
          <a:xfrm>
            <a:off x="676468" y="92656"/>
            <a:ext cx="10692572" cy="1325563"/>
          </a:xfrm>
        </p:spPr>
        <p:txBody>
          <a:bodyPr>
            <a:normAutofit/>
          </a:bodyPr>
          <a:lstStyle/>
          <a:p>
            <a:r>
              <a:rPr lang="en-US" sz="4000" dirty="0">
                <a:latin typeface="+mn-lt"/>
              </a:rPr>
              <a:t>Understanding the performance of an antenna</a:t>
            </a:r>
          </a:p>
        </p:txBody>
      </p:sp>
    </p:spTree>
    <p:extLst>
      <p:ext uri="{BB962C8B-B14F-4D97-AF65-F5344CB8AC3E}">
        <p14:creationId xmlns:p14="http://schemas.microsoft.com/office/powerpoint/2010/main" val="16639541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73000-1028-D701-2F45-F709A6DF7E0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ECACA0-193B-CF90-C0AC-8000F8F61194}"/>
              </a:ext>
            </a:extLst>
          </p:cNvPr>
          <p:cNvSpPr>
            <a:spLocks noGrp="1"/>
          </p:cNvSpPr>
          <p:nvPr>
            <p:ph idx="1"/>
          </p:nvPr>
        </p:nvSpPr>
        <p:spPr>
          <a:xfrm>
            <a:off x="838200" y="1864427"/>
            <a:ext cx="11050138" cy="3129145"/>
          </a:xfrm>
        </p:spPr>
        <p:txBody>
          <a:bodyPr>
            <a:normAutofit/>
          </a:bodyPr>
          <a:lstStyle/>
          <a:p>
            <a:r>
              <a:rPr lang="en-US" dirty="0">
                <a:latin typeface="+mj-lt"/>
              </a:rPr>
              <a:t>General course information and updates</a:t>
            </a:r>
            <a:endParaRPr lang="en-US" dirty="0">
              <a:latin typeface="+mj-lt"/>
              <a:sym typeface="Wingdings" pitchFamily="2" charset="2"/>
            </a:endParaRPr>
          </a:p>
          <a:p>
            <a:r>
              <a:rPr lang="en-US" dirty="0">
                <a:latin typeface="+mj-lt"/>
                <a:sym typeface="Wingdings" pitchFamily="2" charset="2"/>
              </a:rPr>
              <a:t>Let us review what we had covered in the last lecture</a:t>
            </a:r>
          </a:p>
          <a:p>
            <a:r>
              <a:rPr lang="en-US" dirty="0">
                <a:latin typeface="+mj-lt"/>
                <a:sym typeface="Wingdings" pitchFamily="2" charset="2"/>
              </a:rPr>
              <a:t>Terminology used: What is radio? Electromagnetic waves? </a:t>
            </a:r>
          </a:p>
          <a:p>
            <a:r>
              <a:rPr lang="en-US" dirty="0">
                <a:latin typeface="+mj-lt"/>
                <a:sym typeface="Wingdings" pitchFamily="2" charset="2"/>
              </a:rPr>
              <a:t>Basics of modulation and antennas</a:t>
            </a:r>
            <a:endParaRPr lang="en-US" dirty="0">
              <a:solidFill>
                <a:schemeClr val="tx1">
                  <a:lumMod val="65000"/>
                  <a:lumOff val="35000"/>
                </a:schemeClr>
              </a:solidFill>
              <a:latin typeface="+mj-lt"/>
              <a:sym typeface="Wingdings" pitchFamily="2" charset="2"/>
            </a:endParaRPr>
          </a:p>
          <a:p>
            <a:r>
              <a:rPr lang="en-US" b="1" dirty="0">
                <a:sym typeface="Wingdings" pitchFamily="2" charset="2"/>
              </a:rPr>
              <a:t>Signal propagation, estimating communication range</a:t>
            </a:r>
          </a:p>
        </p:txBody>
      </p:sp>
      <p:sp>
        <p:nvSpPr>
          <p:cNvPr id="12" name="Slide Number Placeholder 11">
            <a:extLst>
              <a:ext uri="{FF2B5EF4-FFF2-40B4-BE49-F238E27FC236}">
                <a16:creationId xmlns:a16="http://schemas.microsoft.com/office/drawing/2014/main" id="{6357F438-3187-A82C-1E80-A65888C2138D}"/>
              </a:ext>
            </a:extLst>
          </p:cNvPr>
          <p:cNvSpPr>
            <a:spLocks noGrp="1"/>
          </p:cNvSpPr>
          <p:nvPr>
            <p:ph type="sldNum" sz="quarter" idx="12"/>
          </p:nvPr>
        </p:nvSpPr>
        <p:spPr/>
        <p:txBody>
          <a:bodyPr/>
          <a:lstStyle/>
          <a:p>
            <a:fld id="{687B7451-1438-CB4A-8106-82A64F1C7D7B}" type="slidenum">
              <a:rPr lang="sv-SE" smtClean="0"/>
              <a:t>63</a:t>
            </a:fld>
            <a:endParaRPr lang="sv-SE" dirty="0"/>
          </a:p>
        </p:txBody>
      </p:sp>
      <p:sp>
        <p:nvSpPr>
          <p:cNvPr id="5" name="Title 4">
            <a:extLst>
              <a:ext uri="{FF2B5EF4-FFF2-40B4-BE49-F238E27FC236}">
                <a16:creationId xmlns:a16="http://schemas.microsoft.com/office/drawing/2014/main" id="{B66B1445-4B7D-59F1-646C-26E5F17CB96F}"/>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16705B31-2F54-9A2D-06C5-7632682D1A33}"/>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555968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64</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563711" y="136525"/>
            <a:ext cx="11757991" cy="1325563"/>
          </a:xfrm>
        </p:spPr>
        <p:txBody>
          <a:bodyPr>
            <a:normAutofit/>
          </a:bodyPr>
          <a:lstStyle/>
          <a:p>
            <a:r>
              <a:rPr lang="en-US" sz="4000" dirty="0">
                <a:latin typeface="+mn-lt"/>
              </a:rPr>
              <a:t>How do radio waves propagate from TX to RX?</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673078" y="1462088"/>
            <a:ext cx="11518922" cy="4846638"/>
          </a:xfrm>
        </p:spPr>
        <p:txBody>
          <a:bodyPr>
            <a:normAutofit/>
          </a:bodyPr>
          <a:lstStyle/>
          <a:p>
            <a:r>
              <a:rPr lang="en-US" dirty="0">
                <a:latin typeface="+mj-lt"/>
              </a:rPr>
              <a:t>Medium and environment has an important role to play in propagation</a:t>
            </a:r>
          </a:p>
          <a:p>
            <a:r>
              <a:rPr lang="en-US" dirty="0">
                <a:latin typeface="+mj-lt"/>
              </a:rPr>
              <a:t>Radio waves do not propagate well underwater. Submarines uses sound</a:t>
            </a:r>
          </a:p>
          <a:p>
            <a:r>
              <a:rPr lang="en-US" dirty="0">
                <a:latin typeface="+mj-lt"/>
              </a:rPr>
              <a:t>Environment impacts the radio wave propagation significantly</a:t>
            </a:r>
          </a:p>
          <a:p>
            <a:pPr lvl="1"/>
            <a:r>
              <a:rPr lang="en-US" dirty="0">
                <a:latin typeface="+mj-lt"/>
              </a:rPr>
              <a:t>Reduced communication range</a:t>
            </a:r>
          </a:p>
          <a:p>
            <a:pPr lvl="1"/>
            <a:r>
              <a:rPr lang="en-US" dirty="0">
                <a:latin typeface="+mj-lt"/>
              </a:rPr>
              <a:t>Interference from other devices</a:t>
            </a:r>
          </a:p>
          <a:p>
            <a:pPr lvl="1"/>
            <a:r>
              <a:rPr lang="en-US" dirty="0">
                <a:latin typeface="+mj-lt"/>
              </a:rPr>
              <a:t>Issues with reliability</a:t>
            </a:r>
          </a:p>
          <a:p>
            <a:pPr lvl="1"/>
            <a:r>
              <a:rPr lang="en-US" dirty="0">
                <a:latin typeface="+mj-lt"/>
              </a:rPr>
              <a:t>…… and many more</a:t>
            </a:r>
          </a:p>
          <a:p>
            <a:endParaRPr lang="en-US" dirty="0">
              <a:latin typeface="+mj-lt"/>
            </a:endParaRPr>
          </a:p>
        </p:txBody>
      </p:sp>
      <p:pic>
        <p:nvPicPr>
          <p:cNvPr id="3" name="Picture 2" descr="A submarine under the water&#10;&#10;Description automatically generated">
            <a:extLst>
              <a:ext uri="{FF2B5EF4-FFF2-40B4-BE49-F238E27FC236}">
                <a16:creationId xmlns:a16="http://schemas.microsoft.com/office/drawing/2014/main" id="{B7673C0F-E851-42DA-B270-0C3C5C944544}"/>
              </a:ext>
            </a:extLst>
          </p:cNvPr>
          <p:cNvPicPr>
            <a:picLocks noChangeAspect="1"/>
          </p:cNvPicPr>
          <p:nvPr/>
        </p:nvPicPr>
        <p:blipFill>
          <a:blip r:embed="rId2"/>
          <a:stretch>
            <a:fillRect/>
          </a:stretch>
        </p:blipFill>
        <p:spPr>
          <a:xfrm>
            <a:off x="8765504" y="3773977"/>
            <a:ext cx="2327565" cy="2327565"/>
          </a:xfrm>
          <a:prstGeom prst="rect">
            <a:avLst/>
          </a:prstGeom>
        </p:spPr>
      </p:pic>
      <p:pic>
        <p:nvPicPr>
          <p:cNvPr id="9" name="Picture 8" descr="A city with many buildings&#10;&#10;Description automatically generated">
            <a:extLst>
              <a:ext uri="{FF2B5EF4-FFF2-40B4-BE49-F238E27FC236}">
                <a16:creationId xmlns:a16="http://schemas.microsoft.com/office/drawing/2014/main" id="{C5362AC3-2F4F-D8B5-E4BB-C4B401C8F9EB}"/>
              </a:ext>
            </a:extLst>
          </p:cNvPr>
          <p:cNvPicPr>
            <a:picLocks noChangeAspect="1"/>
          </p:cNvPicPr>
          <p:nvPr/>
        </p:nvPicPr>
        <p:blipFill>
          <a:blip r:embed="rId3"/>
          <a:stretch>
            <a:fillRect/>
          </a:stretch>
        </p:blipFill>
        <p:spPr>
          <a:xfrm>
            <a:off x="6096000" y="3773977"/>
            <a:ext cx="2327564" cy="2327564"/>
          </a:xfrm>
          <a:prstGeom prst="rect">
            <a:avLst/>
          </a:prstGeom>
        </p:spPr>
      </p:pic>
    </p:spTree>
    <p:extLst>
      <p:ext uri="{BB962C8B-B14F-4D97-AF65-F5344CB8AC3E}">
        <p14:creationId xmlns:p14="http://schemas.microsoft.com/office/powerpoint/2010/main" val="3838216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65</a:t>
            </a:fld>
            <a:endParaRPr lang="en-US"/>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894" y="1741488"/>
            <a:ext cx="8923337"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FEE0C766-13D7-D43E-ECE0-799736A89090}"/>
              </a:ext>
            </a:extLst>
          </p:cNvPr>
          <p:cNvSpPr>
            <a:spLocks noGrp="1"/>
          </p:cNvSpPr>
          <p:nvPr>
            <p:ph type="title"/>
          </p:nvPr>
        </p:nvSpPr>
        <p:spPr>
          <a:xfrm>
            <a:off x="789165" y="511493"/>
            <a:ext cx="11124793" cy="1325563"/>
          </a:xfrm>
        </p:spPr>
        <p:txBody>
          <a:bodyPr>
            <a:normAutofit/>
          </a:bodyPr>
          <a:lstStyle/>
          <a:p>
            <a:r>
              <a:rPr lang="en-US" sz="4000" dirty="0">
                <a:latin typeface="+mn-lt"/>
              </a:rPr>
              <a:t>Radio propagation is complex in real-world, especially when obstacles are present</a:t>
            </a:r>
          </a:p>
        </p:txBody>
      </p:sp>
    </p:spTree>
    <p:extLst>
      <p:ext uri="{BB962C8B-B14F-4D97-AF65-F5344CB8AC3E}">
        <p14:creationId xmlns:p14="http://schemas.microsoft.com/office/powerpoint/2010/main" val="1965317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66</a:t>
            </a:fld>
            <a:endParaRPr lang="en-US" dirty="0"/>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533603" y="353089"/>
            <a:ext cx="11124793" cy="1325563"/>
          </a:xfrm>
        </p:spPr>
        <p:txBody>
          <a:bodyPr>
            <a:normAutofit/>
          </a:bodyPr>
          <a:lstStyle/>
          <a:p>
            <a:r>
              <a:rPr lang="en-US" sz="4000" dirty="0">
                <a:latin typeface="+mn-lt"/>
              </a:rPr>
              <a:t>Radio propagation is complex in real-world, especially when obstacles are present</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603" y="1530496"/>
            <a:ext cx="4607906" cy="223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2">
            <a:extLst>
              <a:ext uri="{FF2B5EF4-FFF2-40B4-BE49-F238E27FC236}">
                <a16:creationId xmlns:a16="http://schemas.microsoft.com/office/drawing/2014/main" id="{E20B1F44-B101-D67C-6E13-D5B13214A923}"/>
              </a:ext>
            </a:extLst>
          </p:cNvPr>
          <p:cNvSpPr>
            <a:spLocks noGrp="1"/>
          </p:cNvSpPr>
          <p:nvPr>
            <p:ph idx="1"/>
          </p:nvPr>
        </p:nvSpPr>
        <p:spPr>
          <a:xfrm>
            <a:off x="513025" y="1807090"/>
            <a:ext cx="6018607" cy="4562493"/>
          </a:xfrm>
        </p:spPr>
        <p:txBody>
          <a:bodyPr>
            <a:normAutofit/>
          </a:bodyPr>
          <a:lstStyle/>
          <a:p>
            <a:r>
              <a:rPr lang="en-US" dirty="0">
                <a:latin typeface="+mj-lt"/>
              </a:rPr>
              <a:t>Reflection</a:t>
            </a:r>
          </a:p>
          <a:p>
            <a:pPr lvl="1"/>
            <a:r>
              <a:rPr lang="en-US" dirty="0">
                <a:latin typeface="+mj-lt"/>
              </a:rPr>
              <a:t>e.g. earth surface, buildings</a:t>
            </a:r>
          </a:p>
          <a:p>
            <a:r>
              <a:rPr lang="en-US" dirty="0">
                <a:latin typeface="+mj-lt"/>
              </a:rPr>
              <a:t>Diffraction</a:t>
            </a:r>
          </a:p>
          <a:p>
            <a:pPr lvl="1"/>
            <a:r>
              <a:rPr lang="en-US" dirty="0">
                <a:latin typeface="+mj-lt"/>
              </a:rPr>
              <a:t>Radio wave bends around the obstacle</a:t>
            </a:r>
          </a:p>
          <a:p>
            <a:r>
              <a:rPr lang="en-US" dirty="0">
                <a:latin typeface="+mj-lt"/>
              </a:rPr>
              <a:t>Scattering</a:t>
            </a:r>
          </a:p>
          <a:p>
            <a:pPr lvl="1"/>
            <a:r>
              <a:rPr lang="en-US" dirty="0">
                <a:latin typeface="+mj-lt"/>
              </a:rPr>
              <a:t>Obstacles smaller than wavelength of wave (e.g. foliage)</a:t>
            </a:r>
          </a:p>
          <a:p>
            <a:pPr lvl="1"/>
            <a:r>
              <a:rPr lang="en-US" dirty="0">
                <a:latin typeface="+mj-lt"/>
              </a:rPr>
              <a:t> Signal is scattered into several weaker signals</a:t>
            </a:r>
          </a:p>
          <a:p>
            <a:pPr lvl="1"/>
            <a:endParaRPr lang="en-US" dirty="0">
              <a:latin typeface="+mj-lt"/>
            </a:endParaRPr>
          </a:p>
          <a:p>
            <a:endParaRPr lang="en-US" dirty="0">
              <a:latin typeface="+mj-lt"/>
            </a:endParaRPr>
          </a:p>
        </p:txBody>
      </p:sp>
      <p:pic>
        <p:nvPicPr>
          <p:cNvPr id="3" name="Picture 5">
            <a:extLst>
              <a:ext uri="{FF2B5EF4-FFF2-40B4-BE49-F238E27FC236}">
                <a16:creationId xmlns:a16="http://schemas.microsoft.com/office/drawing/2014/main" id="{0EA3D25A-B6F0-351F-16BE-1BEFE648E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832" y="4026153"/>
            <a:ext cx="3175282" cy="223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8545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AE536-2962-0BF9-0CF3-C37DB9DCB3F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19FE54-376C-5BFF-E51E-DF9A87E692CA}"/>
              </a:ext>
            </a:extLst>
          </p:cNvPr>
          <p:cNvSpPr>
            <a:spLocks noGrp="1"/>
          </p:cNvSpPr>
          <p:nvPr>
            <p:ph type="sldNum" sz="quarter" idx="12"/>
          </p:nvPr>
        </p:nvSpPr>
        <p:spPr/>
        <p:txBody>
          <a:bodyPr/>
          <a:lstStyle/>
          <a:p>
            <a:fld id="{0778C724-3839-4D76-A707-B4C23905D055}" type="slidenum">
              <a:rPr lang="en-US" smtClean="0"/>
              <a:t>67</a:t>
            </a:fld>
            <a:endParaRPr lang="en-US"/>
          </a:p>
        </p:txBody>
      </p:sp>
      <p:sp>
        <p:nvSpPr>
          <p:cNvPr id="7" name="Title 1">
            <a:extLst>
              <a:ext uri="{FF2B5EF4-FFF2-40B4-BE49-F238E27FC236}">
                <a16:creationId xmlns:a16="http://schemas.microsoft.com/office/drawing/2014/main" id="{EEF16FAB-B924-49B0-B807-A4F962920633}"/>
              </a:ext>
            </a:extLst>
          </p:cNvPr>
          <p:cNvSpPr>
            <a:spLocks noGrp="1"/>
          </p:cNvSpPr>
          <p:nvPr>
            <p:ph type="title"/>
          </p:nvPr>
        </p:nvSpPr>
        <p:spPr>
          <a:xfrm>
            <a:off x="563711" y="150220"/>
            <a:ext cx="11757991" cy="1325563"/>
          </a:xfrm>
        </p:spPr>
        <p:txBody>
          <a:bodyPr>
            <a:normAutofit/>
          </a:bodyPr>
          <a:lstStyle/>
          <a:p>
            <a:r>
              <a:rPr lang="en-US" sz="4000" dirty="0">
                <a:latin typeface="+mn-lt"/>
              </a:rPr>
              <a:t>Radio waves propagation in line-of-sight</a:t>
            </a:r>
          </a:p>
        </p:txBody>
      </p:sp>
      <p:sp>
        <p:nvSpPr>
          <p:cNvPr id="8" name="Footer Placeholder 1">
            <a:extLst>
              <a:ext uri="{FF2B5EF4-FFF2-40B4-BE49-F238E27FC236}">
                <a16:creationId xmlns:a16="http://schemas.microsoft.com/office/drawing/2014/main" id="{9B12C433-E1F9-15EC-C6D3-B2C15FFAAD9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BA54513-6316-F38A-C5C1-E50510A3648B}"/>
              </a:ext>
            </a:extLst>
          </p:cNvPr>
          <p:cNvSpPr>
            <a:spLocks noGrp="1"/>
          </p:cNvSpPr>
          <p:nvPr>
            <p:ph idx="1"/>
          </p:nvPr>
        </p:nvSpPr>
        <p:spPr>
          <a:xfrm>
            <a:off x="446483" y="1371349"/>
            <a:ext cx="11518922" cy="4846638"/>
          </a:xfrm>
        </p:spPr>
        <p:txBody>
          <a:bodyPr>
            <a:normAutofit/>
          </a:bodyPr>
          <a:lstStyle/>
          <a:p>
            <a:r>
              <a:rPr lang="en-US" dirty="0">
                <a:latin typeface="+mj-lt"/>
              </a:rPr>
              <a:t>Transmitting and receiving antennas must be within line of sight</a:t>
            </a:r>
          </a:p>
          <a:p>
            <a:r>
              <a:rPr lang="en-US" dirty="0">
                <a:latin typeface="+mj-lt"/>
              </a:rPr>
              <a:t>Satellite communication – signal above 30 MHz not reflected by ionosphere</a:t>
            </a:r>
          </a:p>
          <a:p>
            <a:r>
              <a:rPr lang="en-US" dirty="0">
                <a:latin typeface="+mj-lt"/>
              </a:rPr>
              <a:t>Ground communication – antennas in effective line of site due to refraction</a:t>
            </a:r>
          </a:p>
        </p:txBody>
      </p:sp>
      <p:pic>
        <p:nvPicPr>
          <p:cNvPr id="3" name="Picture 2">
            <a:extLst>
              <a:ext uri="{FF2B5EF4-FFF2-40B4-BE49-F238E27FC236}">
                <a16:creationId xmlns:a16="http://schemas.microsoft.com/office/drawing/2014/main" id="{4039DA7E-89C0-AB4F-CAE1-C589337F4580}"/>
              </a:ext>
            </a:extLst>
          </p:cNvPr>
          <p:cNvPicPr>
            <a:picLocks noChangeAspect="1" noChangeArrowheads="1"/>
          </p:cNvPicPr>
          <p:nvPr/>
        </p:nvPicPr>
        <p:blipFill>
          <a:blip r:embed="rId2" cstate="print"/>
          <a:srcRect/>
          <a:stretch>
            <a:fillRect/>
          </a:stretch>
        </p:blipFill>
        <p:spPr bwMode="auto">
          <a:xfrm>
            <a:off x="2729947" y="3376974"/>
            <a:ext cx="6934200" cy="2617788"/>
          </a:xfrm>
          <a:prstGeom prst="rect">
            <a:avLst/>
          </a:prstGeom>
          <a:noFill/>
          <a:ln w="9525">
            <a:noFill/>
            <a:round/>
            <a:headEnd/>
            <a:tailEnd/>
          </a:ln>
        </p:spPr>
      </p:pic>
    </p:spTree>
    <p:extLst>
      <p:ext uri="{BB962C8B-B14F-4D97-AF65-F5344CB8AC3E}">
        <p14:creationId xmlns:p14="http://schemas.microsoft.com/office/powerpoint/2010/main" val="3459097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68</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Long range wireless transmissions using IoT devices</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a:t>ambujv@nus.edu.sg</a:t>
            </a:r>
            <a:endParaRPr lang="sv-SE" dirty="0"/>
          </a:p>
        </p:txBody>
      </p:sp>
      <p:pic>
        <p:nvPicPr>
          <p:cNvPr id="2" name="videoplayback (1).mp4" descr="videoplayback (1).mp4">
            <a:hlinkClick r:id="" action="ppaction://media"/>
            <a:extLst>
              <a:ext uri="{FF2B5EF4-FFF2-40B4-BE49-F238E27FC236}">
                <a16:creationId xmlns:a16="http://schemas.microsoft.com/office/drawing/2014/main" id="{FE33D505-7FB3-CF5B-6405-0D3686CB47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6261" y="1297430"/>
            <a:ext cx="8819478" cy="4905835"/>
          </a:xfrm>
          <a:prstGeom prst="rect">
            <a:avLst/>
          </a:prstGeom>
        </p:spPr>
      </p:pic>
    </p:spTree>
    <p:extLst>
      <p:ext uri="{BB962C8B-B14F-4D97-AF65-F5344CB8AC3E}">
        <p14:creationId xmlns:p14="http://schemas.microsoft.com/office/powerpoint/2010/main" val="402187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2259-5603-FCA2-1E46-883ADC6EC8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0A5332-819D-2D53-9ED2-966277720F56}"/>
              </a:ext>
            </a:extLst>
          </p:cNvPr>
          <p:cNvSpPr>
            <a:spLocks noGrp="1"/>
          </p:cNvSpPr>
          <p:nvPr>
            <p:ph type="sldNum" sz="quarter" idx="12"/>
          </p:nvPr>
        </p:nvSpPr>
        <p:spPr/>
        <p:txBody>
          <a:bodyPr/>
          <a:lstStyle/>
          <a:p>
            <a:fld id="{0778C724-3839-4D76-A707-B4C23905D055}" type="slidenum">
              <a:rPr lang="en-US" smtClean="0"/>
              <a:t>69</a:t>
            </a:fld>
            <a:endParaRPr lang="en-US"/>
          </a:p>
        </p:txBody>
      </p:sp>
      <p:sp>
        <p:nvSpPr>
          <p:cNvPr id="7" name="Title 1">
            <a:extLst>
              <a:ext uri="{FF2B5EF4-FFF2-40B4-BE49-F238E27FC236}">
                <a16:creationId xmlns:a16="http://schemas.microsoft.com/office/drawing/2014/main" id="{41574A72-56A4-B035-3F8C-57B8D2EBCCAA}"/>
              </a:ext>
            </a:extLst>
          </p:cNvPr>
          <p:cNvSpPr>
            <a:spLocks noGrp="1"/>
          </p:cNvSpPr>
          <p:nvPr>
            <p:ph type="title"/>
          </p:nvPr>
        </p:nvSpPr>
        <p:spPr>
          <a:xfrm>
            <a:off x="563711" y="150220"/>
            <a:ext cx="11757991" cy="1325563"/>
          </a:xfrm>
        </p:spPr>
        <p:txBody>
          <a:bodyPr>
            <a:normAutofit/>
          </a:bodyPr>
          <a:lstStyle/>
          <a:p>
            <a:r>
              <a:rPr lang="en-US" sz="4000" dirty="0">
                <a:latin typeface="+mn-lt"/>
              </a:rPr>
              <a:t>Non-line of sight propagation of radio waves</a:t>
            </a:r>
          </a:p>
        </p:txBody>
      </p:sp>
      <p:sp>
        <p:nvSpPr>
          <p:cNvPr id="8" name="Footer Placeholder 1">
            <a:extLst>
              <a:ext uri="{FF2B5EF4-FFF2-40B4-BE49-F238E27FC236}">
                <a16:creationId xmlns:a16="http://schemas.microsoft.com/office/drawing/2014/main" id="{8356A5C8-DB0C-5CEC-D0AC-9516A82934D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6D387D80-7A62-1E28-70B4-507561842228}"/>
              </a:ext>
            </a:extLst>
          </p:cNvPr>
          <p:cNvSpPr>
            <a:spLocks noGrp="1"/>
          </p:cNvSpPr>
          <p:nvPr>
            <p:ph idx="1"/>
          </p:nvPr>
        </p:nvSpPr>
        <p:spPr>
          <a:xfrm>
            <a:off x="683245" y="1222865"/>
            <a:ext cx="11518922" cy="4846638"/>
          </a:xfrm>
        </p:spPr>
        <p:txBody>
          <a:bodyPr>
            <a:normAutofit/>
          </a:bodyPr>
          <a:lstStyle/>
          <a:p>
            <a:r>
              <a:rPr lang="en-US" dirty="0">
                <a:latin typeface="+mj-lt"/>
              </a:rPr>
              <a:t>Transmitter and receiver are not kept in line of sight</a:t>
            </a:r>
          </a:p>
          <a:p>
            <a:r>
              <a:rPr lang="en-US" dirty="0">
                <a:latin typeface="+mj-lt"/>
              </a:rPr>
              <a:t>Radio waves encounter obstacles, may go through walls, buildings</a:t>
            </a:r>
          </a:p>
          <a:p>
            <a:r>
              <a:rPr lang="en-US" dirty="0">
                <a:latin typeface="+mj-lt"/>
              </a:rPr>
              <a:t>Much more applicable to read world environment and deployments</a:t>
            </a:r>
          </a:p>
          <a:p>
            <a:r>
              <a:rPr lang="en-US" dirty="0">
                <a:latin typeface="+mj-lt"/>
              </a:rPr>
              <a:t>Significantly impacts the communication range and reliability</a:t>
            </a:r>
          </a:p>
        </p:txBody>
      </p:sp>
      <p:pic>
        <p:nvPicPr>
          <p:cNvPr id="5" name="Picture 4" descr="A cityscape with buildings and telephone poles&#10;&#10;Description automatically generated">
            <a:extLst>
              <a:ext uri="{FF2B5EF4-FFF2-40B4-BE49-F238E27FC236}">
                <a16:creationId xmlns:a16="http://schemas.microsoft.com/office/drawing/2014/main" id="{50B776CF-6041-A026-1F69-D6740BACC7C3}"/>
              </a:ext>
            </a:extLst>
          </p:cNvPr>
          <p:cNvPicPr>
            <a:picLocks noChangeAspect="1"/>
          </p:cNvPicPr>
          <p:nvPr/>
        </p:nvPicPr>
        <p:blipFill>
          <a:blip r:embed="rId2"/>
          <a:stretch>
            <a:fillRect/>
          </a:stretch>
        </p:blipFill>
        <p:spPr>
          <a:xfrm>
            <a:off x="2805075" y="3393320"/>
            <a:ext cx="3041308" cy="3041308"/>
          </a:xfrm>
          <a:prstGeom prst="rect">
            <a:avLst/>
          </a:prstGeom>
        </p:spPr>
      </p:pic>
      <p:pic>
        <p:nvPicPr>
          <p:cNvPr id="10" name="Picture 9" descr="A room with a bed and a router&#10;&#10;Description automatically generated">
            <a:extLst>
              <a:ext uri="{FF2B5EF4-FFF2-40B4-BE49-F238E27FC236}">
                <a16:creationId xmlns:a16="http://schemas.microsoft.com/office/drawing/2014/main" id="{7A5CFEEC-5B2B-2E11-D4A4-6DC96F86A41B}"/>
              </a:ext>
            </a:extLst>
          </p:cNvPr>
          <p:cNvPicPr>
            <a:picLocks noChangeAspect="1"/>
          </p:cNvPicPr>
          <p:nvPr/>
        </p:nvPicPr>
        <p:blipFill>
          <a:blip r:embed="rId3"/>
          <a:stretch>
            <a:fillRect/>
          </a:stretch>
        </p:blipFill>
        <p:spPr>
          <a:xfrm>
            <a:off x="6096000" y="3393320"/>
            <a:ext cx="3043988" cy="3043988"/>
          </a:xfrm>
          <a:prstGeom prst="rect">
            <a:avLst/>
          </a:prstGeom>
        </p:spPr>
      </p:pic>
    </p:spTree>
    <p:extLst>
      <p:ext uri="{BB962C8B-B14F-4D97-AF65-F5344CB8AC3E}">
        <p14:creationId xmlns:p14="http://schemas.microsoft.com/office/powerpoint/2010/main" val="419876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391" y="422945"/>
            <a:ext cx="10837295" cy="913090"/>
          </a:xfrm>
        </p:spPr>
        <p:txBody>
          <a:bodyPr anchor="b">
            <a:normAutofit/>
          </a:bodyPr>
          <a:lstStyle/>
          <a:p>
            <a:r>
              <a:rPr lang="en-US" sz="4000" dirty="0">
                <a:latin typeface="+mn-lt"/>
              </a:rPr>
              <a:t>Course webpage and lecture recordings</a:t>
            </a:r>
          </a:p>
        </p:txBody>
      </p:sp>
      <p:sp>
        <p:nvSpPr>
          <p:cNvPr id="3" name="Content Placeholder 2"/>
          <p:cNvSpPr>
            <a:spLocks noGrp="1"/>
          </p:cNvSpPr>
          <p:nvPr>
            <p:ph idx="1"/>
          </p:nvPr>
        </p:nvSpPr>
        <p:spPr>
          <a:xfrm>
            <a:off x="700322" y="1536288"/>
            <a:ext cx="11007364" cy="4714387"/>
          </a:xfrm>
        </p:spPr>
        <p:txBody>
          <a:bodyPr>
            <a:normAutofit/>
          </a:bodyPr>
          <a:lstStyle/>
          <a:p>
            <a:r>
              <a:rPr lang="en-US" b="1" dirty="0">
                <a:latin typeface="+mj-lt"/>
              </a:rPr>
              <a:t>Course webpage: </a:t>
            </a:r>
            <a:r>
              <a:rPr lang="en-US" dirty="0">
                <a:latin typeface="+mj-lt"/>
                <a:hlinkClick r:id="rId3"/>
              </a:rPr>
              <a:t>https://weiserlab.github.io/wirelessnetworking/</a:t>
            </a:r>
            <a:endParaRPr lang="en-US" dirty="0">
              <a:latin typeface="+mj-lt"/>
            </a:endParaRPr>
          </a:p>
          <a:p>
            <a:r>
              <a:rPr lang="en-US" b="1" dirty="0">
                <a:latin typeface="+mj-lt"/>
              </a:rPr>
              <a:t>Canvas: </a:t>
            </a:r>
            <a:r>
              <a:rPr lang="en-US" dirty="0">
                <a:latin typeface="+mj-lt"/>
              </a:rPr>
              <a:t>It will be used for submission of project/assignment</a:t>
            </a:r>
          </a:p>
          <a:p>
            <a:r>
              <a:rPr lang="en-US" b="1" dirty="0">
                <a:latin typeface="+mj-lt"/>
              </a:rPr>
              <a:t>Piazza: </a:t>
            </a:r>
            <a:r>
              <a:rPr lang="en-US" dirty="0">
                <a:latin typeface="+mj-lt"/>
              </a:rPr>
              <a:t>A forum  for discussions. It is already active</a:t>
            </a:r>
          </a:p>
          <a:p>
            <a:r>
              <a:rPr lang="en-US" sz="3000" dirty="0">
                <a:latin typeface="+mj-lt"/>
              </a:rPr>
              <a:t>Look out for emails with subject (CS4222) for the announcements</a:t>
            </a:r>
          </a:p>
          <a:p>
            <a:r>
              <a:rPr lang="en-US" b="1" dirty="0">
                <a:latin typeface="+mj-lt"/>
              </a:rPr>
              <a:t>How about lecture videos?</a:t>
            </a:r>
          </a:p>
          <a:p>
            <a:pPr lvl="1"/>
            <a:r>
              <a:rPr lang="en-US" dirty="0">
                <a:latin typeface="+mj-lt"/>
              </a:rPr>
              <a:t>First lecture video is already available on the canvas</a:t>
            </a:r>
          </a:p>
          <a:p>
            <a:pPr lvl="1"/>
            <a:r>
              <a:rPr lang="en-US" dirty="0">
                <a:latin typeface="+mj-lt"/>
              </a:rPr>
              <a:t>Last years lecture video are already linked to the course page</a:t>
            </a:r>
          </a:p>
          <a:p>
            <a:pPr lvl="2"/>
            <a:r>
              <a:rPr lang="en-US" sz="2400" b="1" u="sng" dirty="0">
                <a:solidFill>
                  <a:srgbClr val="FF0000"/>
                </a:solidFill>
                <a:latin typeface="+mj-lt"/>
              </a:rPr>
              <a:t>Caution: </a:t>
            </a:r>
            <a:r>
              <a:rPr lang="en-US" sz="2400" dirty="0">
                <a:latin typeface="+mj-lt"/>
              </a:rPr>
              <a:t>Some parts of the course have undergone change. Prior years lecture may cover additional material or material not planned this year</a:t>
            </a:r>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67117081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546059" y="370430"/>
            <a:ext cx="11645942" cy="975995"/>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Estimating received signal strength and range: </a:t>
            </a:r>
            <a:r>
              <a:rPr lang="en-SG" sz="4000" dirty="0" err="1">
                <a:latin typeface="+mn-lt"/>
              </a:rPr>
              <a:t>Friis</a:t>
            </a:r>
            <a:r>
              <a:rPr lang="en-SG" sz="4000" dirty="0">
                <a:latin typeface="+mn-lt"/>
              </a:rPr>
              <a:t> propagation model</a:t>
            </a:r>
          </a:p>
        </p:txBody>
      </p:sp>
      <p:sp>
        <p:nvSpPr>
          <p:cNvPr id="35845" name="Rectangle 2"/>
          <p:cNvSpPr>
            <a:spLocks noGrp="1" noChangeArrowheads="1"/>
          </p:cNvSpPr>
          <p:nvPr>
            <p:ph type="body" idx="4294967295"/>
          </p:nvPr>
        </p:nvSpPr>
        <p:spPr>
          <a:xfrm>
            <a:off x="546059" y="1665514"/>
            <a:ext cx="9317144" cy="4822056"/>
          </a:xfrm>
        </p:spPr>
        <p:txBody>
          <a:bodyPr>
            <a:normAutofit/>
          </a:bodyPr>
          <a:lstStyle/>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	</a:t>
            </a: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f</a:t>
            </a:r>
            <a:r>
              <a:rPr lang="en-US" sz="2800" baseline="-25000" dirty="0">
                <a:latin typeface="+mj-lt"/>
              </a:rPr>
              <a:t>c</a:t>
            </a:r>
            <a:r>
              <a:rPr lang="en-US" sz="2800" dirty="0">
                <a:latin typeface="+mj-lt"/>
              </a:rPr>
              <a:t> is the center frequency in Hz</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c is speed of light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d is the distance between transmitter and receiver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Alpha is the path loss component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G is antenna gain</a:t>
            </a:r>
          </a:p>
          <a:p>
            <a:pPr marL="0"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graphicFrame>
        <p:nvGraphicFramePr>
          <p:cNvPr id="73730" name="Object 2"/>
          <p:cNvGraphicFramePr>
            <a:graphicFrameLocks noChangeAspect="1"/>
          </p:cNvGraphicFramePr>
          <p:nvPr>
            <p:extLst>
              <p:ext uri="{D42A27DB-BD31-4B8C-83A1-F6EECF244321}">
                <p14:modId xmlns:p14="http://schemas.microsoft.com/office/powerpoint/2010/main" val="1714859452"/>
              </p:ext>
            </p:extLst>
          </p:nvPr>
        </p:nvGraphicFramePr>
        <p:xfrm>
          <a:off x="4615636" y="2263330"/>
          <a:ext cx="3506788" cy="1338263"/>
        </p:xfrm>
        <a:graphic>
          <a:graphicData uri="http://schemas.openxmlformats.org/presentationml/2006/ole">
            <mc:AlternateContent xmlns:mc="http://schemas.openxmlformats.org/markup-compatibility/2006">
              <mc:Choice xmlns:v="urn:schemas-microsoft-com:vml" Requires="v">
                <p:oleObj name="Equation" r:id="rId3" imgW="1320480" imgH="507960" progId="Equation.3">
                  <p:embed/>
                </p:oleObj>
              </mc:Choice>
              <mc:Fallback>
                <p:oleObj name="Equation" r:id="rId3" imgW="1320480" imgH="507960" progId="Equation.3">
                  <p:embed/>
                  <p:pic>
                    <p:nvPicPr>
                      <p:cNvPr id="73730" name="Object 2"/>
                      <p:cNvPicPr>
                        <a:picLocks noChangeAspect="1" noChangeArrowheads="1"/>
                      </p:cNvPicPr>
                      <p:nvPr/>
                    </p:nvPicPr>
                    <p:blipFill>
                      <a:blip r:embed="rId4"/>
                      <a:srcRect/>
                      <a:stretch>
                        <a:fillRect/>
                      </a:stretch>
                    </p:blipFill>
                    <p:spPr bwMode="auto">
                      <a:xfrm>
                        <a:off x="4615636" y="2263330"/>
                        <a:ext cx="3506788" cy="13382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5C6FAEEE-D619-4E65-A0EF-E650D0B3166A}" type="slidenum">
              <a:rPr lang="en-US" smtClean="0"/>
              <a:t>70</a:t>
            </a:fld>
            <a:endParaRPr lang="en-US"/>
          </a:p>
        </p:txBody>
      </p:sp>
    </p:spTree>
    <p:extLst>
      <p:ext uri="{BB962C8B-B14F-4D97-AF65-F5344CB8AC3E}">
        <p14:creationId xmlns:p14="http://schemas.microsoft.com/office/powerpoint/2010/main" val="35536233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1059" y="2461651"/>
            <a:ext cx="9064974" cy="3586057"/>
          </a:xfrm>
        </p:spPr>
        <p:txBody>
          <a:bodyPr>
            <a:normAutofit/>
          </a:bodyPr>
          <a:lstStyle/>
          <a:p>
            <a:r>
              <a:rPr lang="en-US" sz="2800" dirty="0">
                <a:latin typeface="+mj-lt"/>
              </a:rPr>
              <a:t>Path Loss in dB </a:t>
            </a:r>
          </a:p>
          <a:p>
            <a:pPr marL="0" indent="0">
              <a:buNone/>
            </a:pPr>
            <a:endParaRPr lang="en-US" sz="2800" dirty="0">
              <a:latin typeface="+mj-lt"/>
            </a:endParaRPr>
          </a:p>
          <a:p>
            <a:pPr marL="0"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solidFill>
                <a:schemeClr val="tx1"/>
              </a:solidFill>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Also simplifies to</a:t>
            </a:r>
          </a:p>
          <a:p>
            <a:pPr marL="0"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2127538634"/>
              </p:ext>
            </p:extLst>
          </p:nvPr>
        </p:nvGraphicFramePr>
        <p:xfrm>
          <a:off x="5486400" y="1943794"/>
          <a:ext cx="1754188" cy="1138237"/>
        </p:xfrm>
        <a:graphic>
          <a:graphicData uri="http://schemas.openxmlformats.org/presentationml/2006/ole">
            <mc:AlternateContent xmlns:mc="http://schemas.openxmlformats.org/markup-compatibility/2006">
              <mc:Choice xmlns:v="urn:schemas-microsoft-com:vml" Requires="v">
                <p:oleObj name="Equation" r:id="rId2" imgW="660240" imgH="431640" progId="Equation.3">
                  <p:embed/>
                </p:oleObj>
              </mc:Choice>
              <mc:Fallback>
                <p:oleObj name="Equation" r:id="rId2" imgW="660240" imgH="431640" progId="Equation.3">
                  <p:embed/>
                  <p:pic>
                    <p:nvPicPr>
                      <p:cNvPr id="6" name="Object 2"/>
                      <p:cNvPicPr>
                        <a:picLocks noChangeAspect="1" noChangeArrowheads="1"/>
                      </p:cNvPicPr>
                      <p:nvPr/>
                    </p:nvPicPr>
                    <p:blipFill>
                      <a:blip r:embed="rId3"/>
                      <a:srcRect/>
                      <a:stretch>
                        <a:fillRect/>
                      </a:stretch>
                    </p:blipFill>
                    <p:spPr bwMode="auto">
                      <a:xfrm>
                        <a:off x="5486400" y="1943794"/>
                        <a:ext cx="1754188" cy="113823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960061129"/>
              </p:ext>
            </p:extLst>
          </p:nvPr>
        </p:nvGraphicFramePr>
        <p:xfrm>
          <a:off x="5486400" y="3414839"/>
          <a:ext cx="2055813" cy="1238250"/>
        </p:xfrm>
        <a:graphic>
          <a:graphicData uri="http://schemas.openxmlformats.org/presentationml/2006/ole">
            <mc:AlternateContent xmlns:mc="http://schemas.openxmlformats.org/markup-compatibility/2006">
              <mc:Choice xmlns:v="urn:schemas-microsoft-com:vml" Requires="v">
                <p:oleObj name="Equation" r:id="rId4" imgW="774360" imgH="469800" progId="Equation.3">
                  <p:embed/>
                </p:oleObj>
              </mc:Choice>
              <mc:Fallback>
                <p:oleObj name="Equation" r:id="rId4" imgW="774360" imgH="469800" progId="Equation.3">
                  <p:embed/>
                  <p:pic>
                    <p:nvPicPr>
                      <p:cNvPr id="7" name="Object 2"/>
                      <p:cNvPicPr>
                        <a:picLocks noChangeAspect="1" noChangeArrowheads="1"/>
                      </p:cNvPicPr>
                      <p:nvPr/>
                    </p:nvPicPr>
                    <p:blipFill>
                      <a:blip r:embed="rId5"/>
                      <a:srcRect/>
                      <a:stretch>
                        <a:fillRect/>
                      </a:stretch>
                    </p:blipFill>
                    <p:spPr bwMode="auto">
                      <a:xfrm>
                        <a:off x="5486400" y="3414839"/>
                        <a:ext cx="2055813" cy="12382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r>
              <a:rPr lang="en-US" dirty="0"/>
              <a:t>CS 4222/5422 - intro</a:t>
            </a:r>
          </a:p>
        </p:txBody>
      </p:sp>
      <p:sp>
        <p:nvSpPr>
          <p:cNvPr id="4" name="Slide Number Placeholder 3"/>
          <p:cNvSpPr>
            <a:spLocks noGrp="1"/>
          </p:cNvSpPr>
          <p:nvPr>
            <p:ph type="sldNum" sz="quarter" idx="12"/>
          </p:nvPr>
        </p:nvSpPr>
        <p:spPr/>
        <p:txBody>
          <a:bodyPr/>
          <a:lstStyle/>
          <a:p>
            <a:fld id="{5C6FAEEE-D619-4E65-A0EF-E650D0B3166A}" type="slidenum">
              <a:rPr lang="en-US" smtClean="0"/>
              <a:t>71</a:t>
            </a:fld>
            <a:endParaRPr lang="en-US"/>
          </a:p>
        </p:txBody>
      </p:sp>
      <p:sp>
        <p:nvSpPr>
          <p:cNvPr id="5" name="Oval 4">
            <a:extLst>
              <a:ext uri="{FF2B5EF4-FFF2-40B4-BE49-F238E27FC236}">
                <a16:creationId xmlns:a16="http://schemas.microsoft.com/office/drawing/2014/main" id="{5FEAF6AD-7C84-47F4-A801-9A6F295D48E0}"/>
              </a:ext>
            </a:extLst>
          </p:cNvPr>
          <p:cNvSpPr/>
          <p:nvPr/>
        </p:nvSpPr>
        <p:spPr>
          <a:xfrm>
            <a:off x="9174394" y="2317802"/>
            <a:ext cx="1504791" cy="14177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Oval 7">
            <a:extLst>
              <a:ext uri="{FF2B5EF4-FFF2-40B4-BE49-F238E27FC236}">
                <a16:creationId xmlns:a16="http://schemas.microsoft.com/office/drawing/2014/main" id="{04129728-DB6E-47FE-BE69-23A3D17CB406}"/>
              </a:ext>
            </a:extLst>
          </p:cNvPr>
          <p:cNvSpPr/>
          <p:nvPr/>
        </p:nvSpPr>
        <p:spPr>
          <a:xfrm>
            <a:off x="9874045" y="2983252"/>
            <a:ext cx="98463" cy="987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0D37F353-6D1D-4867-919E-AFDF7EE0FFCB}"/>
              </a:ext>
            </a:extLst>
          </p:cNvPr>
          <p:cNvCxnSpPr>
            <a:cxnSpLocks/>
            <a:stCxn id="8" idx="0"/>
            <a:endCxn id="5" idx="0"/>
          </p:cNvCxnSpPr>
          <p:nvPr/>
        </p:nvCxnSpPr>
        <p:spPr>
          <a:xfrm flipV="1">
            <a:off x="9923277" y="2317802"/>
            <a:ext cx="3513" cy="665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474C69-4E33-4487-AC17-1FB6B603E12E}"/>
              </a:ext>
            </a:extLst>
          </p:cNvPr>
          <p:cNvSpPr txBox="1"/>
          <p:nvPr/>
        </p:nvSpPr>
        <p:spPr>
          <a:xfrm>
            <a:off x="9662808" y="2528138"/>
            <a:ext cx="309700" cy="369332"/>
          </a:xfrm>
          <a:prstGeom prst="rect">
            <a:avLst/>
          </a:prstGeom>
          <a:noFill/>
        </p:spPr>
        <p:txBody>
          <a:bodyPr wrap="none" rtlCol="0">
            <a:spAutoFit/>
          </a:bodyPr>
          <a:lstStyle/>
          <a:p>
            <a:r>
              <a:rPr lang="en-US" dirty="0"/>
              <a:t>d</a:t>
            </a:r>
            <a:endParaRPr lang="en-SG" dirty="0"/>
          </a:p>
        </p:txBody>
      </p:sp>
      <p:sp>
        <p:nvSpPr>
          <p:cNvPr id="11" name="Rectangle 1">
            <a:extLst>
              <a:ext uri="{FF2B5EF4-FFF2-40B4-BE49-F238E27FC236}">
                <a16:creationId xmlns:a16="http://schemas.microsoft.com/office/drawing/2014/main" id="{5264C2D1-40F2-45CD-009B-0C1398103EDE}"/>
              </a:ext>
            </a:extLst>
          </p:cNvPr>
          <p:cNvSpPr txBox="1">
            <a:spLocks noChangeArrowheads="1"/>
          </p:cNvSpPr>
          <p:nvPr/>
        </p:nvSpPr>
        <p:spPr>
          <a:xfrm>
            <a:off x="1091059" y="358745"/>
            <a:ext cx="11645942" cy="9759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Estimating received signal strength and range: </a:t>
            </a:r>
            <a:r>
              <a:rPr lang="en-SG" sz="4000" dirty="0" err="1">
                <a:latin typeface="+mn-lt"/>
              </a:rPr>
              <a:t>Friis</a:t>
            </a:r>
            <a:r>
              <a:rPr lang="en-SG" sz="4000" dirty="0">
                <a:latin typeface="+mn-lt"/>
              </a:rPr>
              <a:t> propagation model</a:t>
            </a:r>
          </a:p>
        </p:txBody>
      </p:sp>
    </p:spTree>
    <p:extLst>
      <p:ext uri="{BB962C8B-B14F-4D97-AF65-F5344CB8AC3E}">
        <p14:creationId xmlns:p14="http://schemas.microsoft.com/office/powerpoint/2010/main" val="4902349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1"/>
          <p:cNvSpPr>
            <a:spLocks noGrp="1" noChangeArrowheads="1"/>
          </p:cNvSpPr>
          <p:nvPr>
            <p:ph type="title" idx="4294967295"/>
          </p:nvPr>
        </p:nvSpPr>
        <p:spPr>
          <a:xfrm>
            <a:off x="888346" y="245011"/>
            <a:ext cx="7764462"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Path Loss Exponent</a:t>
            </a:r>
          </a:p>
        </p:txBody>
      </p:sp>
      <p:grpSp>
        <p:nvGrpSpPr>
          <p:cNvPr id="36869" name="Group 2"/>
          <p:cNvGrpSpPr>
            <a:grpSpLocks/>
          </p:cNvGrpSpPr>
          <p:nvPr/>
        </p:nvGrpSpPr>
        <p:grpSpPr bwMode="auto">
          <a:xfrm>
            <a:off x="2106386" y="1511681"/>
            <a:ext cx="7979228" cy="4506685"/>
            <a:chOff x="720" y="1008"/>
            <a:chExt cx="4319" cy="2883"/>
          </a:xfrm>
        </p:grpSpPr>
        <p:sp>
          <p:nvSpPr>
            <p:cNvPr id="36870" name="Rectangle 3"/>
            <p:cNvSpPr>
              <a:spLocks noChangeArrowheads="1"/>
            </p:cNvSpPr>
            <p:nvPr/>
          </p:nvSpPr>
          <p:spPr bwMode="auto">
            <a:xfrm>
              <a:off x="2880" y="3160"/>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 to 3</a:t>
              </a:r>
            </a:p>
          </p:txBody>
        </p:sp>
        <p:sp>
          <p:nvSpPr>
            <p:cNvPr id="36871" name="Rectangle 4"/>
            <p:cNvSpPr>
              <a:spLocks noChangeArrowheads="1"/>
            </p:cNvSpPr>
            <p:nvPr/>
          </p:nvSpPr>
          <p:spPr bwMode="auto">
            <a:xfrm>
              <a:off x="720" y="3160"/>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factory</a:t>
              </a:r>
            </a:p>
          </p:txBody>
        </p:sp>
        <p:sp>
          <p:nvSpPr>
            <p:cNvPr id="36872" name="Rectangle 5"/>
            <p:cNvSpPr>
              <a:spLocks noChangeArrowheads="1"/>
            </p:cNvSpPr>
            <p:nvPr/>
          </p:nvSpPr>
          <p:spPr bwMode="auto">
            <a:xfrm>
              <a:off x="720" y="3526"/>
              <a:ext cx="432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Rapport, Table 4.2, pp139</a:t>
              </a:r>
            </a:p>
          </p:txBody>
        </p:sp>
        <p:sp>
          <p:nvSpPr>
            <p:cNvPr id="36873" name="Rectangle 6"/>
            <p:cNvSpPr>
              <a:spLocks noChangeArrowheads="1"/>
            </p:cNvSpPr>
            <p:nvPr/>
          </p:nvSpPr>
          <p:spPr bwMode="auto">
            <a:xfrm>
              <a:off x="2880" y="2795"/>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4 to 6</a:t>
              </a:r>
            </a:p>
          </p:txBody>
        </p:sp>
        <p:sp>
          <p:nvSpPr>
            <p:cNvPr id="36874" name="Rectangle 7"/>
            <p:cNvSpPr>
              <a:spLocks noChangeArrowheads="1"/>
            </p:cNvSpPr>
            <p:nvPr/>
          </p:nvSpPr>
          <p:spPr bwMode="auto">
            <a:xfrm>
              <a:off x="720" y="2795"/>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building</a:t>
              </a:r>
            </a:p>
          </p:txBody>
        </p:sp>
        <p:sp>
          <p:nvSpPr>
            <p:cNvPr id="36875" name="Rectangle 8"/>
            <p:cNvSpPr>
              <a:spLocks noChangeArrowheads="1"/>
            </p:cNvSpPr>
            <p:nvPr/>
          </p:nvSpPr>
          <p:spPr bwMode="auto">
            <a:xfrm>
              <a:off x="2880" y="2429"/>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1.6 to 1.8</a:t>
              </a:r>
            </a:p>
          </p:txBody>
        </p:sp>
        <p:sp>
          <p:nvSpPr>
            <p:cNvPr id="36876" name="Rectangle 9"/>
            <p:cNvSpPr>
              <a:spLocks noChangeArrowheads="1"/>
            </p:cNvSpPr>
            <p:nvPr/>
          </p:nvSpPr>
          <p:spPr bwMode="auto">
            <a:xfrm>
              <a:off x="720" y="2429"/>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In building LOS</a:t>
              </a:r>
            </a:p>
          </p:txBody>
        </p:sp>
        <p:sp>
          <p:nvSpPr>
            <p:cNvPr id="36877" name="Rectangle 10"/>
            <p:cNvSpPr>
              <a:spLocks noChangeArrowheads="1"/>
            </p:cNvSpPr>
            <p:nvPr/>
          </p:nvSpPr>
          <p:spPr bwMode="auto">
            <a:xfrm>
              <a:off x="2880" y="1988"/>
              <a:ext cx="2160" cy="441"/>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3 to 5</a:t>
              </a:r>
            </a:p>
          </p:txBody>
        </p:sp>
        <p:sp>
          <p:nvSpPr>
            <p:cNvPr id="36878" name="Rectangle 11"/>
            <p:cNvSpPr>
              <a:spLocks noChangeArrowheads="1"/>
            </p:cNvSpPr>
            <p:nvPr/>
          </p:nvSpPr>
          <p:spPr bwMode="auto">
            <a:xfrm>
              <a:off x="720" y="1988"/>
              <a:ext cx="2160" cy="441"/>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Shadowed urban cellular radio</a:t>
              </a:r>
            </a:p>
          </p:txBody>
        </p:sp>
        <p:sp>
          <p:nvSpPr>
            <p:cNvPr id="36879" name="Rectangle 12"/>
            <p:cNvSpPr>
              <a:spLocks noChangeArrowheads="1"/>
            </p:cNvSpPr>
            <p:nvPr/>
          </p:nvSpPr>
          <p:spPr bwMode="auto">
            <a:xfrm>
              <a:off x="2880" y="1622"/>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2.7 to 3.5</a:t>
              </a:r>
            </a:p>
          </p:txBody>
        </p:sp>
        <p:sp>
          <p:nvSpPr>
            <p:cNvPr id="36880" name="Rectangle 13"/>
            <p:cNvSpPr>
              <a:spLocks noChangeArrowheads="1"/>
            </p:cNvSpPr>
            <p:nvPr/>
          </p:nvSpPr>
          <p:spPr bwMode="auto">
            <a:xfrm>
              <a:off x="720" y="1622"/>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rgbClr val="000000"/>
                  </a:solidFill>
                  <a:latin typeface="Tahoma" pitchFamily="34" charset="0"/>
                </a:rPr>
                <a:t>Urban area cellualr radio</a:t>
              </a:r>
            </a:p>
          </p:txBody>
        </p:sp>
        <p:sp>
          <p:nvSpPr>
            <p:cNvPr id="36881" name="Rectangle 14"/>
            <p:cNvSpPr>
              <a:spLocks noChangeArrowheads="1"/>
            </p:cNvSpPr>
            <p:nvPr/>
          </p:nvSpPr>
          <p:spPr bwMode="auto">
            <a:xfrm>
              <a:off x="2880" y="1257"/>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a:t>
              </a:r>
            </a:p>
          </p:txBody>
        </p:sp>
        <p:sp>
          <p:nvSpPr>
            <p:cNvPr id="36882" name="Rectangle 15"/>
            <p:cNvSpPr>
              <a:spLocks noChangeArrowheads="1"/>
            </p:cNvSpPr>
            <p:nvPr/>
          </p:nvSpPr>
          <p:spPr bwMode="auto">
            <a:xfrm>
              <a:off x="720" y="1257"/>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Free Space</a:t>
              </a:r>
            </a:p>
          </p:txBody>
        </p:sp>
        <p:sp>
          <p:nvSpPr>
            <p:cNvPr id="36883" name="Rectangle 16"/>
            <p:cNvSpPr>
              <a:spLocks noChangeArrowheads="1"/>
            </p:cNvSpPr>
            <p:nvPr/>
          </p:nvSpPr>
          <p:spPr bwMode="auto">
            <a:xfrm>
              <a:off x="288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dirty="0">
                  <a:solidFill>
                    <a:srgbClr val="000000"/>
                  </a:solidFill>
                  <a:latin typeface="Tahoma" pitchFamily="34" charset="0"/>
                </a:rPr>
                <a:t>Path Loss Exponential </a:t>
              </a:r>
              <a:r>
                <a:rPr lang="en-SG" sz="2400" b="1" dirty="0">
                  <a:solidFill>
                    <a:srgbClr val="000000"/>
                  </a:solidFill>
                  <a:latin typeface="Tahoma" pitchFamily="34" charset="0"/>
                </a:rPr>
                <a:t>(</a:t>
              </a:r>
              <a:r>
                <a:rPr lang="en-US" sz="2400" b="1" dirty="0">
                  <a:latin typeface="Symbol" pitchFamily="18" charset="2"/>
                </a:rPr>
                <a:t>)</a:t>
              </a:r>
              <a:endParaRPr lang="en-SG" sz="2400" b="1" dirty="0">
                <a:solidFill>
                  <a:srgbClr val="000000"/>
                </a:solidFill>
                <a:latin typeface="Tahoma" pitchFamily="34" charset="0"/>
              </a:endParaRPr>
            </a:p>
          </p:txBody>
        </p:sp>
        <p:sp>
          <p:nvSpPr>
            <p:cNvPr id="36884" name="Rectangle 17"/>
            <p:cNvSpPr>
              <a:spLocks noChangeArrowheads="1"/>
            </p:cNvSpPr>
            <p:nvPr/>
          </p:nvSpPr>
          <p:spPr bwMode="auto">
            <a:xfrm>
              <a:off x="72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a:solidFill>
                    <a:srgbClr val="000000"/>
                  </a:solidFill>
                  <a:latin typeface="Tahoma" pitchFamily="34" charset="0"/>
                </a:rPr>
                <a:t>Environment</a:t>
              </a:r>
            </a:p>
          </p:txBody>
        </p:sp>
        <p:sp>
          <p:nvSpPr>
            <p:cNvPr id="36885" name="Line 18"/>
            <p:cNvSpPr>
              <a:spLocks noChangeShapeType="1"/>
            </p:cNvSpPr>
            <p:nvPr/>
          </p:nvSpPr>
          <p:spPr bwMode="auto">
            <a:xfrm>
              <a:off x="720" y="1008"/>
              <a:ext cx="4320" cy="1"/>
            </a:xfrm>
            <a:prstGeom prst="line">
              <a:avLst/>
            </a:prstGeom>
            <a:noFill/>
            <a:ln w="28440">
              <a:solidFill>
                <a:srgbClr val="000000"/>
              </a:solidFill>
              <a:miter lim="800000"/>
              <a:headEnd/>
              <a:tailEnd/>
            </a:ln>
          </p:spPr>
          <p:txBody>
            <a:bodyPr/>
            <a:lstStyle/>
            <a:p>
              <a:endParaRPr lang="en-SG"/>
            </a:p>
          </p:txBody>
        </p:sp>
        <p:sp>
          <p:nvSpPr>
            <p:cNvPr id="36886" name="Line 19"/>
            <p:cNvSpPr>
              <a:spLocks noChangeShapeType="1"/>
            </p:cNvSpPr>
            <p:nvPr/>
          </p:nvSpPr>
          <p:spPr bwMode="auto">
            <a:xfrm>
              <a:off x="720" y="1257"/>
              <a:ext cx="4320" cy="1"/>
            </a:xfrm>
            <a:prstGeom prst="line">
              <a:avLst/>
            </a:prstGeom>
            <a:noFill/>
            <a:ln w="12600">
              <a:solidFill>
                <a:srgbClr val="000000"/>
              </a:solidFill>
              <a:miter lim="800000"/>
              <a:headEnd/>
              <a:tailEnd/>
            </a:ln>
          </p:spPr>
          <p:txBody>
            <a:bodyPr/>
            <a:lstStyle/>
            <a:p>
              <a:endParaRPr lang="en-SG"/>
            </a:p>
          </p:txBody>
        </p:sp>
        <p:sp>
          <p:nvSpPr>
            <p:cNvPr id="36887" name="Line 20"/>
            <p:cNvSpPr>
              <a:spLocks noChangeShapeType="1"/>
            </p:cNvSpPr>
            <p:nvPr/>
          </p:nvSpPr>
          <p:spPr bwMode="auto">
            <a:xfrm>
              <a:off x="720" y="1622"/>
              <a:ext cx="4320" cy="1"/>
            </a:xfrm>
            <a:prstGeom prst="line">
              <a:avLst/>
            </a:prstGeom>
            <a:noFill/>
            <a:ln w="12600">
              <a:solidFill>
                <a:srgbClr val="000000"/>
              </a:solidFill>
              <a:miter lim="800000"/>
              <a:headEnd/>
              <a:tailEnd/>
            </a:ln>
          </p:spPr>
          <p:txBody>
            <a:bodyPr/>
            <a:lstStyle/>
            <a:p>
              <a:endParaRPr lang="en-SG"/>
            </a:p>
          </p:txBody>
        </p:sp>
        <p:sp>
          <p:nvSpPr>
            <p:cNvPr id="36888" name="Line 21"/>
            <p:cNvSpPr>
              <a:spLocks noChangeShapeType="1"/>
            </p:cNvSpPr>
            <p:nvPr/>
          </p:nvSpPr>
          <p:spPr bwMode="auto">
            <a:xfrm>
              <a:off x="720" y="1988"/>
              <a:ext cx="4320" cy="1"/>
            </a:xfrm>
            <a:prstGeom prst="line">
              <a:avLst/>
            </a:prstGeom>
            <a:noFill/>
            <a:ln w="12600">
              <a:solidFill>
                <a:srgbClr val="000000"/>
              </a:solidFill>
              <a:miter lim="800000"/>
              <a:headEnd/>
              <a:tailEnd/>
            </a:ln>
          </p:spPr>
          <p:txBody>
            <a:bodyPr/>
            <a:lstStyle/>
            <a:p>
              <a:endParaRPr lang="en-SG"/>
            </a:p>
          </p:txBody>
        </p:sp>
        <p:sp>
          <p:nvSpPr>
            <p:cNvPr id="36889" name="Line 22"/>
            <p:cNvSpPr>
              <a:spLocks noChangeShapeType="1"/>
            </p:cNvSpPr>
            <p:nvPr/>
          </p:nvSpPr>
          <p:spPr bwMode="auto">
            <a:xfrm>
              <a:off x="720" y="2429"/>
              <a:ext cx="4320" cy="1"/>
            </a:xfrm>
            <a:prstGeom prst="line">
              <a:avLst/>
            </a:prstGeom>
            <a:noFill/>
            <a:ln w="12600">
              <a:solidFill>
                <a:srgbClr val="000000"/>
              </a:solidFill>
              <a:miter lim="800000"/>
              <a:headEnd/>
              <a:tailEnd/>
            </a:ln>
          </p:spPr>
          <p:txBody>
            <a:bodyPr/>
            <a:lstStyle/>
            <a:p>
              <a:endParaRPr lang="en-SG"/>
            </a:p>
          </p:txBody>
        </p:sp>
        <p:sp>
          <p:nvSpPr>
            <p:cNvPr id="36890" name="Line 23"/>
            <p:cNvSpPr>
              <a:spLocks noChangeShapeType="1"/>
            </p:cNvSpPr>
            <p:nvPr/>
          </p:nvSpPr>
          <p:spPr bwMode="auto">
            <a:xfrm>
              <a:off x="720" y="2795"/>
              <a:ext cx="4320" cy="1"/>
            </a:xfrm>
            <a:prstGeom prst="line">
              <a:avLst/>
            </a:prstGeom>
            <a:noFill/>
            <a:ln w="12600">
              <a:solidFill>
                <a:srgbClr val="000000"/>
              </a:solidFill>
              <a:miter lim="800000"/>
              <a:headEnd/>
              <a:tailEnd/>
            </a:ln>
          </p:spPr>
          <p:txBody>
            <a:bodyPr/>
            <a:lstStyle/>
            <a:p>
              <a:endParaRPr lang="en-SG"/>
            </a:p>
          </p:txBody>
        </p:sp>
        <p:sp>
          <p:nvSpPr>
            <p:cNvPr id="36891" name="Line 24"/>
            <p:cNvSpPr>
              <a:spLocks noChangeShapeType="1"/>
            </p:cNvSpPr>
            <p:nvPr/>
          </p:nvSpPr>
          <p:spPr bwMode="auto">
            <a:xfrm>
              <a:off x="720" y="3160"/>
              <a:ext cx="4320" cy="1"/>
            </a:xfrm>
            <a:prstGeom prst="line">
              <a:avLst/>
            </a:prstGeom>
            <a:noFill/>
            <a:ln w="12600">
              <a:solidFill>
                <a:srgbClr val="000000"/>
              </a:solidFill>
              <a:miter lim="800000"/>
              <a:headEnd/>
              <a:tailEnd/>
            </a:ln>
          </p:spPr>
          <p:txBody>
            <a:bodyPr/>
            <a:lstStyle/>
            <a:p>
              <a:endParaRPr lang="en-SG"/>
            </a:p>
          </p:txBody>
        </p:sp>
        <p:sp>
          <p:nvSpPr>
            <p:cNvPr id="36892" name="Line 25"/>
            <p:cNvSpPr>
              <a:spLocks noChangeShapeType="1"/>
            </p:cNvSpPr>
            <p:nvPr/>
          </p:nvSpPr>
          <p:spPr bwMode="auto">
            <a:xfrm>
              <a:off x="720" y="3892"/>
              <a:ext cx="4320" cy="1"/>
            </a:xfrm>
            <a:prstGeom prst="line">
              <a:avLst/>
            </a:prstGeom>
            <a:noFill/>
            <a:ln w="28440">
              <a:solidFill>
                <a:srgbClr val="000000"/>
              </a:solidFill>
              <a:miter lim="800000"/>
              <a:headEnd/>
              <a:tailEnd/>
            </a:ln>
          </p:spPr>
          <p:txBody>
            <a:bodyPr/>
            <a:lstStyle/>
            <a:p>
              <a:endParaRPr lang="en-SG"/>
            </a:p>
          </p:txBody>
        </p:sp>
        <p:sp>
          <p:nvSpPr>
            <p:cNvPr id="36893" name="Line 26"/>
            <p:cNvSpPr>
              <a:spLocks noChangeShapeType="1"/>
            </p:cNvSpPr>
            <p:nvPr/>
          </p:nvSpPr>
          <p:spPr bwMode="auto">
            <a:xfrm>
              <a:off x="720" y="1008"/>
              <a:ext cx="1" cy="2884"/>
            </a:xfrm>
            <a:prstGeom prst="line">
              <a:avLst/>
            </a:prstGeom>
            <a:noFill/>
            <a:ln w="28440">
              <a:solidFill>
                <a:srgbClr val="000000"/>
              </a:solidFill>
              <a:miter lim="800000"/>
              <a:headEnd/>
              <a:tailEnd/>
            </a:ln>
          </p:spPr>
          <p:txBody>
            <a:bodyPr/>
            <a:lstStyle/>
            <a:p>
              <a:endParaRPr lang="en-SG"/>
            </a:p>
          </p:txBody>
        </p:sp>
        <p:sp>
          <p:nvSpPr>
            <p:cNvPr id="36894" name="Line 27"/>
            <p:cNvSpPr>
              <a:spLocks noChangeShapeType="1"/>
            </p:cNvSpPr>
            <p:nvPr/>
          </p:nvSpPr>
          <p:spPr bwMode="auto">
            <a:xfrm>
              <a:off x="2880" y="1008"/>
              <a:ext cx="1" cy="2518"/>
            </a:xfrm>
            <a:prstGeom prst="line">
              <a:avLst/>
            </a:prstGeom>
            <a:noFill/>
            <a:ln w="12600">
              <a:solidFill>
                <a:srgbClr val="000000"/>
              </a:solidFill>
              <a:miter lim="800000"/>
              <a:headEnd/>
              <a:tailEnd/>
            </a:ln>
          </p:spPr>
          <p:txBody>
            <a:bodyPr/>
            <a:lstStyle/>
            <a:p>
              <a:endParaRPr lang="en-SG"/>
            </a:p>
          </p:txBody>
        </p:sp>
        <p:sp>
          <p:nvSpPr>
            <p:cNvPr id="36895" name="Line 28"/>
            <p:cNvSpPr>
              <a:spLocks noChangeShapeType="1"/>
            </p:cNvSpPr>
            <p:nvPr/>
          </p:nvSpPr>
          <p:spPr bwMode="auto">
            <a:xfrm>
              <a:off x="5040" y="1008"/>
              <a:ext cx="1" cy="2884"/>
            </a:xfrm>
            <a:prstGeom prst="line">
              <a:avLst/>
            </a:prstGeom>
            <a:noFill/>
            <a:ln w="28440">
              <a:solidFill>
                <a:srgbClr val="000000"/>
              </a:solidFill>
              <a:miter lim="800000"/>
              <a:headEnd/>
              <a:tailEnd/>
            </a:ln>
          </p:spPr>
          <p:txBody>
            <a:bodyPr/>
            <a:lstStyle/>
            <a:p>
              <a:endParaRPr lang="en-SG"/>
            </a:p>
          </p:txBody>
        </p:sp>
        <p:sp>
          <p:nvSpPr>
            <p:cNvPr id="36896" name="Line 29"/>
            <p:cNvSpPr>
              <a:spLocks noChangeShapeType="1"/>
            </p:cNvSpPr>
            <p:nvPr/>
          </p:nvSpPr>
          <p:spPr bwMode="auto">
            <a:xfrm>
              <a:off x="720" y="3526"/>
              <a:ext cx="4320" cy="1"/>
            </a:xfrm>
            <a:prstGeom prst="line">
              <a:avLst/>
            </a:prstGeom>
            <a:noFill/>
            <a:ln w="12600">
              <a:solidFill>
                <a:srgbClr val="000000"/>
              </a:solidFill>
              <a:miter lim="800000"/>
              <a:headEnd/>
              <a:tailEnd/>
            </a:ln>
          </p:spPr>
          <p:txBody>
            <a:bodyPr/>
            <a:lstStyle/>
            <a:p>
              <a:endParaRPr lang="en-SG"/>
            </a:p>
          </p:txBody>
        </p:sp>
      </p:grpSp>
      <p:sp>
        <p:nvSpPr>
          <p:cNvPr id="2" name="Slide Number Placeholder 1"/>
          <p:cNvSpPr>
            <a:spLocks noGrp="1"/>
          </p:cNvSpPr>
          <p:nvPr>
            <p:ph type="sldNum" sz="quarter" idx="12"/>
          </p:nvPr>
        </p:nvSpPr>
        <p:spPr/>
        <p:txBody>
          <a:bodyPr/>
          <a:lstStyle/>
          <a:p>
            <a:fld id="{5C6FAEEE-D619-4E65-A0EF-E650D0B3166A}" type="slidenum">
              <a:rPr lang="en-US" smtClean="0"/>
              <a:t>72</a:t>
            </a:fld>
            <a:endParaRPr lang="en-US"/>
          </a:p>
        </p:txBody>
      </p:sp>
    </p:spTree>
    <p:extLst>
      <p:ext uri="{BB962C8B-B14F-4D97-AF65-F5344CB8AC3E}">
        <p14:creationId xmlns:p14="http://schemas.microsoft.com/office/powerpoint/2010/main" val="2023410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87538-5A9C-FFAA-8B81-F7B123DA502F}"/>
            </a:ext>
          </a:extLst>
        </p:cNvPr>
        <p:cNvGrpSpPr/>
        <p:nvPr/>
      </p:nvGrpSpPr>
      <p:grpSpPr>
        <a:xfrm>
          <a:off x="0" y="0"/>
          <a:ext cx="0" cy="0"/>
          <a:chOff x="0" y="0"/>
          <a:chExt cx="0" cy="0"/>
        </a:xfrm>
      </p:grpSpPr>
      <p:sp>
        <p:nvSpPr>
          <p:cNvPr id="36868" name="Rectangle 1">
            <a:extLst>
              <a:ext uri="{FF2B5EF4-FFF2-40B4-BE49-F238E27FC236}">
                <a16:creationId xmlns:a16="http://schemas.microsoft.com/office/drawing/2014/main" id="{39BC94BF-5FE1-BFAE-CADD-61AC4E83EC37}"/>
              </a:ext>
            </a:extLst>
          </p:cNvPr>
          <p:cNvSpPr>
            <a:spLocks noGrp="1" noChangeArrowheads="1"/>
          </p:cNvSpPr>
          <p:nvPr>
            <p:ph type="title" idx="4294967295"/>
          </p:nvPr>
        </p:nvSpPr>
        <p:spPr>
          <a:xfrm>
            <a:off x="888345" y="245011"/>
            <a:ext cx="10599843"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Example: Range and antenna gain estimation </a:t>
            </a:r>
          </a:p>
        </p:txBody>
      </p:sp>
      <p:sp>
        <p:nvSpPr>
          <p:cNvPr id="2" name="Slide Number Placeholder 1">
            <a:extLst>
              <a:ext uri="{FF2B5EF4-FFF2-40B4-BE49-F238E27FC236}">
                <a16:creationId xmlns:a16="http://schemas.microsoft.com/office/drawing/2014/main" id="{B4DCFD24-ABEC-065D-F99A-FF382237BB00}"/>
              </a:ext>
            </a:extLst>
          </p:cNvPr>
          <p:cNvSpPr>
            <a:spLocks noGrp="1"/>
          </p:cNvSpPr>
          <p:nvPr>
            <p:ph type="sldNum" sz="quarter" idx="12"/>
          </p:nvPr>
        </p:nvSpPr>
        <p:spPr/>
        <p:txBody>
          <a:bodyPr/>
          <a:lstStyle/>
          <a:p>
            <a:fld id="{5C6FAEEE-D619-4E65-A0EF-E650D0B3166A}" type="slidenum">
              <a:rPr lang="en-US" smtClean="0"/>
              <a:t>73</a:t>
            </a:fld>
            <a:endParaRPr lang="en-US"/>
          </a:p>
        </p:txBody>
      </p:sp>
      <p:sp>
        <p:nvSpPr>
          <p:cNvPr id="3" name="Content Placeholder 2">
            <a:extLst>
              <a:ext uri="{FF2B5EF4-FFF2-40B4-BE49-F238E27FC236}">
                <a16:creationId xmlns:a16="http://schemas.microsoft.com/office/drawing/2014/main" id="{3A49AD5D-5DE9-A404-04C0-B990948D5BA5}"/>
              </a:ext>
            </a:extLst>
          </p:cNvPr>
          <p:cNvSpPr>
            <a:spLocks noGrp="1"/>
          </p:cNvSpPr>
          <p:nvPr>
            <p:ph idx="1"/>
          </p:nvPr>
        </p:nvSpPr>
        <p:spPr>
          <a:xfrm>
            <a:off x="888346" y="1509712"/>
            <a:ext cx="10815974" cy="4846638"/>
          </a:xfrm>
        </p:spPr>
        <p:txBody>
          <a:bodyPr>
            <a:normAutofit/>
          </a:bodyPr>
          <a:lstStyle/>
          <a:p>
            <a:pPr marL="0" indent="0" algn="just">
              <a:buNone/>
            </a:pPr>
            <a:r>
              <a:rPr lang="en-SG" dirty="0">
                <a:latin typeface="+mj-lt"/>
              </a:rPr>
              <a:t>Question: A wireless receiver with an effective radius of 100cm is receiving signals at 2 GHz from a transmitter that transmits at a power of 100W and a gain of 40dB (or 10,000).  Assume path loss exponent is 2. </a:t>
            </a:r>
          </a:p>
          <a:p>
            <a:pPr marL="514350" indent="-514350" algn="just">
              <a:buAutoNum type="alphaLcParenBoth"/>
            </a:pPr>
            <a:r>
              <a:rPr lang="en-SG" dirty="0">
                <a:latin typeface="+mj-lt"/>
              </a:rPr>
              <a:t>What is the gain of the receiver antenna? </a:t>
            </a:r>
          </a:p>
          <a:p>
            <a:pPr marL="514350" indent="-514350" algn="just">
              <a:buAutoNum type="alphaLcParenBoth"/>
            </a:pPr>
            <a:r>
              <a:rPr lang="en-SG" dirty="0">
                <a:latin typeface="+mj-lt"/>
              </a:rPr>
              <a:t>What is the received power if the receiver is 1km away from the transmitter? </a:t>
            </a:r>
          </a:p>
          <a:p>
            <a:pPr marL="514350" indent="-514350" algn="just">
              <a:buAutoNum type="alphaLcParenBoth"/>
            </a:pPr>
            <a:r>
              <a:rPr lang="en-SG" dirty="0">
                <a:latin typeface="+mj-lt"/>
              </a:rPr>
              <a:t>If the receiver is receiving signals at 900 MHz frequency (instead of 2GHz), please calculate (a) and (b) again? </a:t>
            </a:r>
          </a:p>
          <a:p>
            <a:pPr marL="0" indent="0" algn="just">
              <a:buNone/>
            </a:pPr>
            <a:endParaRPr lang="en-SG" dirty="0">
              <a:latin typeface="+mj-lt"/>
            </a:endParaRPr>
          </a:p>
          <a:p>
            <a:pPr marL="0" indent="0" algn="just">
              <a:buNone/>
            </a:pPr>
            <a:r>
              <a:rPr lang="en-SG" dirty="0">
                <a:latin typeface="+mj-lt"/>
              </a:rPr>
              <a:t>What do you notice and why?</a:t>
            </a:r>
            <a:endParaRPr lang="en-US" dirty="0">
              <a:latin typeface="+mj-lt"/>
            </a:endParaRPr>
          </a:p>
        </p:txBody>
      </p:sp>
    </p:spTree>
    <p:extLst>
      <p:ext uri="{BB962C8B-B14F-4D97-AF65-F5344CB8AC3E}">
        <p14:creationId xmlns:p14="http://schemas.microsoft.com/office/powerpoint/2010/main" val="3383389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127B-0ACF-7291-A576-A56FE3121AFF}"/>
            </a:ext>
          </a:extLst>
        </p:cNvPr>
        <p:cNvGrpSpPr/>
        <p:nvPr/>
      </p:nvGrpSpPr>
      <p:grpSpPr>
        <a:xfrm>
          <a:off x="0" y="0"/>
          <a:ext cx="0" cy="0"/>
          <a:chOff x="0" y="0"/>
          <a:chExt cx="0" cy="0"/>
        </a:xfrm>
      </p:grpSpPr>
      <p:sp>
        <p:nvSpPr>
          <p:cNvPr id="36868" name="Rectangle 1">
            <a:extLst>
              <a:ext uri="{FF2B5EF4-FFF2-40B4-BE49-F238E27FC236}">
                <a16:creationId xmlns:a16="http://schemas.microsoft.com/office/drawing/2014/main" id="{DD31451E-979D-387E-5EEC-D2A5B81CB8E0}"/>
              </a:ext>
            </a:extLst>
          </p:cNvPr>
          <p:cNvSpPr>
            <a:spLocks noGrp="1" noChangeArrowheads="1"/>
          </p:cNvSpPr>
          <p:nvPr>
            <p:ph type="title" idx="4294967295"/>
          </p:nvPr>
        </p:nvSpPr>
        <p:spPr>
          <a:xfrm>
            <a:off x="888345" y="245011"/>
            <a:ext cx="10599843"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Example: Range and antenna gain estimation </a:t>
            </a:r>
          </a:p>
        </p:txBody>
      </p:sp>
      <p:sp>
        <p:nvSpPr>
          <p:cNvPr id="2" name="Slide Number Placeholder 1">
            <a:extLst>
              <a:ext uri="{FF2B5EF4-FFF2-40B4-BE49-F238E27FC236}">
                <a16:creationId xmlns:a16="http://schemas.microsoft.com/office/drawing/2014/main" id="{D69F7182-C634-7011-181E-D14C580D03C2}"/>
              </a:ext>
            </a:extLst>
          </p:cNvPr>
          <p:cNvSpPr>
            <a:spLocks noGrp="1"/>
          </p:cNvSpPr>
          <p:nvPr>
            <p:ph type="sldNum" sz="quarter" idx="12"/>
          </p:nvPr>
        </p:nvSpPr>
        <p:spPr/>
        <p:txBody>
          <a:bodyPr/>
          <a:lstStyle/>
          <a:p>
            <a:fld id="{5C6FAEEE-D619-4E65-A0EF-E650D0B3166A}" type="slidenum">
              <a:rPr lang="en-US" smtClean="0"/>
              <a:t>74</a:t>
            </a:fld>
            <a:endParaRPr lang="en-US"/>
          </a:p>
        </p:txBody>
      </p:sp>
      <p:sp>
        <p:nvSpPr>
          <p:cNvPr id="3" name="Content Placeholder 2">
            <a:extLst>
              <a:ext uri="{FF2B5EF4-FFF2-40B4-BE49-F238E27FC236}">
                <a16:creationId xmlns:a16="http://schemas.microsoft.com/office/drawing/2014/main" id="{73B10576-9311-F711-5818-7CDADBA38E0E}"/>
              </a:ext>
            </a:extLst>
          </p:cNvPr>
          <p:cNvSpPr>
            <a:spLocks noGrp="1"/>
          </p:cNvSpPr>
          <p:nvPr>
            <p:ph idx="1"/>
          </p:nvPr>
        </p:nvSpPr>
        <p:spPr>
          <a:xfrm>
            <a:off x="888346" y="1509712"/>
            <a:ext cx="10815974" cy="4846638"/>
          </a:xfrm>
        </p:spPr>
        <p:txBody>
          <a:bodyPr>
            <a:normAutofit/>
          </a:bodyPr>
          <a:lstStyle/>
          <a:p>
            <a:pPr marL="0" indent="0" algn="just">
              <a:buNone/>
            </a:pPr>
            <a:r>
              <a:rPr lang="en-SG" dirty="0">
                <a:latin typeface="+mj-lt"/>
              </a:rPr>
              <a:t>Question: A wireless receiver with an effective radius of 100cm is receiving signals at 2 GHz from a transmitter that transmits at a power of 100W and a gain of 40dB (or 10,000).  Assume path loss exponent is 2. </a:t>
            </a:r>
          </a:p>
          <a:p>
            <a:pPr marL="514350" indent="-514350" algn="just">
              <a:buAutoNum type="alphaLcParenBoth"/>
            </a:pPr>
            <a:r>
              <a:rPr lang="en-SG" dirty="0">
                <a:latin typeface="+mj-lt"/>
              </a:rPr>
              <a:t>What is the gain of the receiver antenna? </a:t>
            </a:r>
          </a:p>
          <a:p>
            <a:pPr marL="514350" indent="-514350" algn="just">
              <a:buAutoNum type="alphaLcParenBoth"/>
            </a:pPr>
            <a:r>
              <a:rPr lang="en-SG" dirty="0">
                <a:latin typeface="+mj-lt"/>
              </a:rPr>
              <a:t>What is the received power if the receiver is 1km away from the transmitter? </a:t>
            </a:r>
          </a:p>
          <a:p>
            <a:pPr marL="514350" indent="-514350" algn="just">
              <a:buAutoNum type="alphaLcParenBoth"/>
            </a:pPr>
            <a:r>
              <a:rPr lang="en-SG" dirty="0">
                <a:latin typeface="+mj-lt"/>
              </a:rPr>
              <a:t>If the receiver is receiving signals at 900 MHz frequency (instead of 2GHz), please calculate (a) and (b) again? </a:t>
            </a:r>
          </a:p>
          <a:p>
            <a:pPr marL="0" indent="0" algn="just">
              <a:buNone/>
            </a:pPr>
            <a:endParaRPr lang="en-SG" dirty="0">
              <a:latin typeface="+mj-lt"/>
            </a:endParaRPr>
          </a:p>
          <a:p>
            <a:pPr marL="0" indent="0" algn="just">
              <a:buNone/>
            </a:pPr>
            <a:r>
              <a:rPr lang="en-SG" dirty="0">
                <a:latin typeface="+mj-lt"/>
              </a:rPr>
              <a:t>What do you notice and why?</a:t>
            </a:r>
            <a:endParaRPr lang="en-US" dirty="0">
              <a:latin typeface="+mj-lt"/>
            </a:endParaRPr>
          </a:p>
        </p:txBody>
      </p:sp>
    </p:spTree>
    <p:extLst>
      <p:ext uri="{BB962C8B-B14F-4D97-AF65-F5344CB8AC3E}">
        <p14:creationId xmlns:p14="http://schemas.microsoft.com/office/powerpoint/2010/main" val="29824703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4A1B6-D209-6A5B-6B67-78BF15350A8F}"/>
            </a:ext>
          </a:extLst>
        </p:cNvPr>
        <p:cNvGrpSpPr/>
        <p:nvPr/>
      </p:nvGrpSpPr>
      <p:grpSpPr>
        <a:xfrm>
          <a:off x="0" y="0"/>
          <a:ext cx="0" cy="0"/>
          <a:chOff x="0" y="0"/>
          <a:chExt cx="0" cy="0"/>
        </a:xfrm>
      </p:grpSpPr>
      <p:sp>
        <p:nvSpPr>
          <p:cNvPr id="36868" name="Rectangle 1">
            <a:extLst>
              <a:ext uri="{FF2B5EF4-FFF2-40B4-BE49-F238E27FC236}">
                <a16:creationId xmlns:a16="http://schemas.microsoft.com/office/drawing/2014/main" id="{D8DB3252-3610-3A3D-283F-3F384E6DD99E}"/>
              </a:ext>
            </a:extLst>
          </p:cNvPr>
          <p:cNvSpPr>
            <a:spLocks noGrp="1" noChangeArrowheads="1"/>
          </p:cNvSpPr>
          <p:nvPr>
            <p:ph type="title" idx="4294967295"/>
          </p:nvPr>
        </p:nvSpPr>
        <p:spPr>
          <a:xfrm>
            <a:off x="888345" y="245011"/>
            <a:ext cx="10599843"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Example: Range and antenna gain estimation </a:t>
            </a:r>
          </a:p>
        </p:txBody>
      </p:sp>
      <p:sp>
        <p:nvSpPr>
          <p:cNvPr id="2" name="Slide Number Placeholder 1">
            <a:extLst>
              <a:ext uri="{FF2B5EF4-FFF2-40B4-BE49-F238E27FC236}">
                <a16:creationId xmlns:a16="http://schemas.microsoft.com/office/drawing/2014/main" id="{F285CC97-E73C-3ECF-1B0F-2331CB86E3A6}"/>
              </a:ext>
            </a:extLst>
          </p:cNvPr>
          <p:cNvSpPr>
            <a:spLocks noGrp="1"/>
          </p:cNvSpPr>
          <p:nvPr>
            <p:ph type="sldNum" sz="quarter" idx="12"/>
          </p:nvPr>
        </p:nvSpPr>
        <p:spPr/>
        <p:txBody>
          <a:bodyPr/>
          <a:lstStyle/>
          <a:p>
            <a:fld id="{5C6FAEEE-D619-4E65-A0EF-E650D0B3166A}" type="slidenum">
              <a:rPr lang="en-US" smtClean="0"/>
              <a:t>75</a:t>
            </a:fld>
            <a:endParaRPr lang="en-US"/>
          </a:p>
        </p:txBody>
      </p:sp>
      <p:pic>
        <p:nvPicPr>
          <p:cNvPr id="7" name="Picture 6" descr="A math equations and formulas&#10;&#10;Description automatically generated">
            <a:extLst>
              <a:ext uri="{FF2B5EF4-FFF2-40B4-BE49-F238E27FC236}">
                <a16:creationId xmlns:a16="http://schemas.microsoft.com/office/drawing/2014/main" id="{9EF0CF8D-590D-9A2D-8453-8576A9623063}"/>
              </a:ext>
            </a:extLst>
          </p:cNvPr>
          <p:cNvPicPr>
            <a:picLocks noChangeAspect="1"/>
          </p:cNvPicPr>
          <p:nvPr/>
        </p:nvPicPr>
        <p:blipFill>
          <a:blip r:embed="rId3"/>
          <a:stretch>
            <a:fillRect/>
          </a:stretch>
        </p:blipFill>
        <p:spPr>
          <a:xfrm>
            <a:off x="3101506" y="991906"/>
            <a:ext cx="7494776" cy="5621083"/>
          </a:xfrm>
          <a:prstGeom prst="rect">
            <a:avLst/>
          </a:prstGeom>
        </p:spPr>
      </p:pic>
    </p:spTree>
    <p:extLst>
      <p:ext uri="{BB962C8B-B14F-4D97-AF65-F5344CB8AC3E}">
        <p14:creationId xmlns:p14="http://schemas.microsoft.com/office/powerpoint/2010/main" val="22152522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EB71D-189A-998B-825F-C5EEDD645C96}"/>
            </a:ext>
          </a:extLst>
        </p:cNvPr>
        <p:cNvGrpSpPr/>
        <p:nvPr/>
      </p:nvGrpSpPr>
      <p:grpSpPr>
        <a:xfrm>
          <a:off x="0" y="0"/>
          <a:ext cx="0" cy="0"/>
          <a:chOff x="0" y="0"/>
          <a:chExt cx="0" cy="0"/>
        </a:xfrm>
      </p:grpSpPr>
      <p:sp>
        <p:nvSpPr>
          <p:cNvPr id="36868" name="Rectangle 1">
            <a:extLst>
              <a:ext uri="{FF2B5EF4-FFF2-40B4-BE49-F238E27FC236}">
                <a16:creationId xmlns:a16="http://schemas.microsoft.com/office/drawing/2014/main" id="{B62A9864-8BDA-A28C-1B19-51294132450A}"/>
              </a:ext>
            </a:extLst>
          </p:cNvPr>
          <p:cNvSpPr>
            <a:spLocks noGrp="1" noChangeArrowheads="1"/>
          </p:cNvSpPr>
          <p:nvPr>
            <p:ph type="title" idx="4294967295"/>
          </p:nvPr>
        </p:nvSpPr>
        <p:spPr>
          <a:xfrm>
            <a:off x="888345" y="245011"/>
            <a:ext cx="10599843"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Example: Range and antenna gain estimation </a:t>
            </a:r>
          </a:p>
        </p:txBody>
      </p:sp>
      <p:sp>
        <p:nvSpPr>
          <p:cNvPr id="2" name="Slide Number Placeholder 1">
            <a:extLst>
              <a:ext uri="{FF2B5EF4-FFF2-40B4-BE49-F238E27FC236}">
                <a16:creationId xmlns:a16="http://schemas.microsoft.com/office/drawing/2014/main" id="{21E31630-C22D-FAC8-C845-5108E7F01B7E}"/>
              </a:ext>
            </a:extLst>
          </p:cNvPr>
          <p:cNvSpPr>
            <a:spLocks noGrp="1"/>
          </p:cNvSpPr>
          <p:nvPr>
            <p:ph type="sldNum" sz="quarter" idx="12"/>
          </p:nvPr>
        </p:nvSpPr>
        <p:spPr/>
        <p:txBody>
          <a:bodyPr/>
          <a:lstStyle/>
          <a:p>
            <a:fld id="{5C6FAEEE-D619-4E65-A0EF-E650D0B3166A}" type="slidenum">
              <a:rPr lang="en-US" smtClean="0"/>
              <a:t>76</a:t>
            </a:fld>
            <a:endParaRPr lang="en-US"/>
          </a:p>
        </p:txBody>
      </p:sp>
      <p:pic>
        <p:nvPicPr>
          <p:cNvPr id="4" name="Picture 3" descr="A white background with black text&#10;&#10;Description automatically generated">
            <a:extLst>
              <a:ext uri="{FF2B5EF4-FFF2-40B4-BE49-F238E27FC236}">
                <a16:creationId xmlns:a16="http://schemas.microsoft.com/office/drawing/2014/main" id="{5A2DC369-3673-BEB2-2FEE-8C8C35B3C794}"/>
              </a:ext>
            </a:extLst>
          </p:cNvPr>
          <p:cNvPicPr>
            <a:picLocks noChangeAspect="1"/>
          </p:cNvPicPr>
          <p:nvPr/>
        </p:nvPicPr>
        <p:blipFill>
          <a:blip r:embed="rId3"/>
          <a:stretch>
            <a:fillRect/>
          </a:stretch>
        </p:blipFill>
        <p:spPr>
          <a:xfrm>
            <a:off x="888345" y="1984141"/>
            <a:ext cx="11044036" cy="2889717"/>
          </a:xfrm>
          <a:prstGeom prst="rect">
            <a:avLst/>
          </a:prstGeom>
        </p:spPr>
      </p:pic>
    </p:spTree>
    <p:extLst>
      <p:ext uri="{BB962C8B-B14F-4D97-AF65-F5344CB8AC3E}">
        <p14:creationId xmlns:p14="http://schemas.microsoft.com/office/powerpoint/2010/main" val="20865380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D2DF4-8D8F-1E55-5DB3-AACAB012DC38}"/>
            </a:ext>
          </a:extLst>
        </p:cNvPr>
        <p:cNvGrpSpPr/>
        <p:nvPr/>
      </p:nvGrpSpPr>
      <p:grpSpPr>
        <a:xfrm>
          <a:off x="0" y="0"/>
          <a:ext cx="0" cy="0"/>
          <a:chOff x="0" y="0"/>
          <a:chExt cx="0" cy="0"/>
        </a:xfrm>
      </p:grpSpPr>
      <p:sp>
        <p:nvSpPr>
          <p:cNvPr id="36868" name="Rectangle 1">
            <a:extLst>
              <a:ext uri="{FF2B5EF4-FFF2-40B4-BE49-F238E27FC236}">
                <a16:creationId xmlns:a16="http://schemas.microsoft.com/office/drawing/2014/main" id="{4CBED9D5-46B7-7B45-FB2E-817E2C6F2A24}"/>
              </a:ext>
            </a:extLst>
          </p:cNvPr>
          <p:cNvSpPr>
            <a:spLocks noGrp="1" noChangeArrowheads="1"/>
          </p:cNvSpPr>
          <p:nvPr>
            <p:ph type="title" idx="4294967295"/>
          </p:nvPr>
        </p:nvSpPr>
        <p:spPr>
          <a:xfrm>
            <a:off x="888345" y="245011"/>
            <a:ext cx="10599843"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Example: Range and antenna gain estimation </a:t>
            </a:r>
          </a:p>
        </p:txBody>
      </p:sp>
      <p:sp>
        <p:nvSpPr>
          <p:cNvPr id="2" name="Slide Number Placeholder 1">
            <a:extLst>
              <a:ext uri="{FF2B5EF4-FFF2-40B4-BE49-F238E27FC236}">
                <a16:creationId xmlns:a16="http://schemas.microsoft.com/office/drawing/2014/main" id="{35B34573-11D5-1E0E-133D-1DED7F772B7A}"/>
              </a:ext>
            </a:extLst>
          </p:cNvPr>
          <p:cNvSpPr>
            <a:spLocks noGrp="1"/>
          </p:cNvSpPr>
          <p:nvPr>
            <p:ph type="sldNum" sz="quarter" idx="12"/>
          </p:nvPr>
        </p:nvSpPr>
        <p:spPr/>
        <p:txBody>
          <a:bodyPr/>
          <a:lstStyle/>
          <a:p>
            <a:fld id="{5C6FAEEE-D619-4E65-A0EF-E650D0B3166A}" type="slidenum">
              <a:rPr lang="en-US" smtClean="0"/>
              <a:t>77</a:t>
            </a:fld>
            <a:endParaRPr lang="en-US"/>
          </a:p>
        </p:txBody>
      </p:sp>
      <p:sp>
        <p:nvSpPr>
          <p:cNvPr id="3" name="Content Placeholder 2">
            <a:extLst>
              <a:ext uri="{FF2B5EF4-FFF2-40B4-BE49-F238E27FC236}">
                <a16:creationId xmlns:a16="http://schemas.microsoft.com/office/drawing/2014/main" id="{9F82564B-CB9D-7B1F-F592-048F345FE2F3}"/>
              </a:ext>
            </a:extLst>
          </p:cNvPr>
          <p:cNvSpPr>
            <a:spLocks noGrp="1"/>
          </p:cNvSpPr>
          <p:nvPr>
            <p:ph idx="1"/>
          </p:nvPr>
        </p:nvSpPr>
        <p:spPr>
          <a:xfrm>
            <a:off x="888345" y="1341705"/>
            <a:ext cx="10815974" cy="2584836"/>
          </a:xfrm>
        </p:spPr>
        <p:txBody>
          <a:bodyPr>
            <a:normAutofit/>
          </a:bodyPr>
          <a:lstStyle/>
          <a:p>
            <a:pPr marL="0" indent="0" algn="just">
              <a:buNone/>
            </a:pPr>
            <a:r>
              <a:rPr lang="en-SG" dirty="0">
                <a:latin typeface="+mj-lt"/>
              </a:rPr>
              <a:t>The antenna gain decreases at lower frequencies (if the remaining factors are kept constant). Second, despite lower antenna gain due to higher frequencies, better propagation characteristics mean that the received signal power remains similar to one we had calculated at a higher frequency. Lower frequencies have better propagation characteristics.</a:t>
            </a:r>
            <a:endParaRPr lang="en-US" dirty="0">
              <a:latin typeface="+mj-lt"/>
            </a:endParaRPr>
          </a:p>
        </p:txBody>
      </p:sp>
    </p:spTree>
    <p:extLst>
      <p:ext uri="{BB962C8B-B14F-4D97-AF65-F5344CB8AC3E}">
        <p14:creationId xmlns:p14="http://schemas.microsoft.com/office/powerpoint/2010/main" val="24273174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6E958-2F2B-AA78-13DB-16C9E4A75FD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C87380-D6E6-16F8-5654-5A61BFA607FB}"/>
              </a:ext>
            </a:extLst>
          </p:cNvPr>
          <p:cNvSpPr>
            <a:spLocks noGrp="1"/>
          </p:cNvSpPr>
          <p:nvPr>
            <p:ph idx="1"/>
          </p:nvPr>
        </p:nvSpPr>
        <p:spPr>
          <a:xfrm>
            <a:off x="838200" y="1864427"/>
            <a:ext cx="11050138" cy="3129145"/>
          </a:xfrm>
        </p:spPr>
        <p:txBody>
          <a:bodyPr>
            <a:normAutofit/>
          </a:bodyPr>
          <a:lstStyle/>
          <a:p>
            <a:r>
              <a:rPr lang="en-US" dirty="0">
                <a:latin typeface="+mj-lt"/>
              </a:rPr>
              <a:t>General course information and updates</a:t>
            </a:r>
            <a:endParaRPr lang="en-US" dirty="0">
              <a:latin typeface="+mj-lt"/>
              <a:sym typeface="Wingdings" pitchFamily="2" charset="2"/>
            </a:endParaRPr>
          </a:p>
          <a:p>
            <a:r>
              <a:rPr lang="en-US" dirty="0">
                <a:latin typeface="+mj-lt"/>
                <a:sym typeface="Wingdings" pitchFamily="2" charset="2"/>
              </a:rPr>
              <a:t>Let us review what we had covered in the last lecture</a:t>
            </a:r>
          </a:p>
          <a:p>
            <a:r>
              <a:rPr lang="en-US" dirty="0">
                <a:latin typeface="+mj-lt"/>
                <a:sym typeface="Wingdings" pitchFamily="2" charset="2"/>
              </a:rPr>
              <a:t>Terminology used: What is radio? Electromagnetic waves? </a:t>
            </a:r>
          </a:p>
          <a:p>
            <a:r>
              <a:rPr lang="en-US" dirty="0">
                <a:latin typeface="+mj-lt"/>
                <a:sym typeface="Wingdings" pitchFamily="2" charset="2"/>
              </a:rPr>
              <a:t>Basics of modulation and antennas</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Signal propagation, estimating communication range</a:t>
            </a:r>
          </a:p>
        </p:txBody>
      </p:sp>
      <p:sp>
        <p:nvSpPr>
          <p:cNvPr id="12" name="Slide Number Placeholder 11">
            <a:extLst>
              <a:ext uri="{FF2B5EF4-FFF2-40B4-BE49-F238E27FC236}">
                <a16:creationId xmlns:a16="http://schemas.microsoft.com/office/drawing/2014/main" id="{EC94ECAC-2E1F-D4B6-9598-E86DAEDDA6E2}"/>
              </a:ext>
            </a:extLst>
          </p:cNvPr>
          <p:cNvSpPr>
            <a:spLocks noGrp="1"/>
          </p:cNvSpPr>
          <p:nvPr>
            <p:ph type="sldNum" sz="quarter" idx="12"/>
          </p:nvPr>
        </p:nvSpPr>
        <p:spPr/>
        <p:txBody>
          <a:bodyPr/>
          <a:lstStyle/>
          <a:p>
            <a:fld id="{687B7451-1438-CB4A-8106-82A64F1C7D7B}" type="slidenum">
              <a:rPr lang="sv-SE" smtClean="0"/>
              <a:t>78</a:t>
            </a:fld>
            <a:endParaRPr lang="sv-SE" dirty="0"/>
          </a:p>
        </p:txBody>
      </p:sp>
      <p:sp>
        <p:nvSpPr>
          <p:cNvPr id="5" name="Title 4">
            <a:extLst>
              <a:ext uri="{FF2B5EF4-FFF2-40B4-BE49-F238E27FC236}">
                <a16:creationId xmlns:a16="http://schemas.microsoft.com/office/drawing/2014/main" id="{0D7BA920-DA7F-21C7-2937-A4223A99123D}"/>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BD49D511-C531-CFFD-C832-664EE66AE7FD}"/>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310015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160" y="428571"/>
            <a:ext cx="11995139" cy="1325563"/>
          </a:xfrm>
        </p:spPr>
        <p:txBody>
          <a:bodyPr>
            <a:noAutofit/>
          </a:bodyPr>
          <a:lstStyle/>
          <a:p>
            <a:r>
              <a:rPr lang="en-US" dirty="0" err="1">
                <a:latin typeface="+mn-lt"/>
              </a:rPr>
              <a:t>Todos</a:t>
            </a:r>
            <a:r>
              <a:rPr lang="en-US" dirty="0">
                <a:latin typeface="+mn-lt"/>
              </a:rPr>
              <a:t> and next week</a:t>
            </a:r>
          </a:p>
        </p:txBody>
      </p:sp>
      <p:sp>
        <p:nvSpPr>
          <p:cNvPr id="3" name="Content Placeholder 2"/>
          <p:cNvSpPr>
            <a:spLocks noGrp="1"/>
          </p:cNvSpPr>
          <p:nvPr>
            <p:ph idx="1"/>
          </p:nvPr>
        </p:nvSpPr>
        <p:spPr>
          <a:xfrm>
            <a:off x="525146" y="1754134"/>
            <a:ext cx="11141708" cy="4073460"/>
          </a:xfrm>
        </p:spPr>
        <p:txBody>
          <a:bodyPr>
            <a:normAutofit/>
          </a:bodyPr>
          <a:lstStyle/>
          <a:p>
            <a:r>
              <a:rPr lang="en-US" dirty="0">
                <a:latin typeface="+mj-lt"/>
              </a:rPr>
              <a:t>Review today’s lecture and the prepare for tutorial next week</a:t>
            </a:r>
          </a:p>
          <a:p>
            <a:r>
              <a:rPr lang="en-US" dirty="0">
                <a:latin typeface="+mj-lt"/>
              </a:rPr>
              <a:t>Review reading list presented on the course webpage</a:t>
            </a:r>
          </a:p>
          <a:p>
            <a:r>
              <a:rPr lang="en-US" dirty="0">
                <a:latin typeface="+mj-lt"/>
              </a:rPr>
              <a:t>Start discussions regarding formation of group for assignments/projects</a:t>
            </a:r>
          </a:p>
          <a:p>
            <a:pPr marL="0" indent="0">
              <a:buNone/>
            </a:pPr>
            <a:endParaRPr lang="en-US" dirty="0">
              <a:latin typeface="+mj-lt"/>
            </a:endParaRPr>
          </a:p>
          <a:p>
            <a:r>
              <a:rPr lang="en-US" b="1" u="sng" dirty="0">
                <a:solidFill>
                  <a:srgbClr val="FF0000"/>
                </a:solidFill>
                <a:latin typeface="+mj-lt"/>
              </a:rPr>
              <a:t>Next week: </a:t>
            </a:r>
            <a:r>
              <a:rPr lang="en-US" dirty="0">
                <a:latin typeface="+mj-lt"/>
              </a:rPr>
              <a:t> We cover the range estimation, Sensing, Actuation and Contiki</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79</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Tree>
    <p:extLst>
      <p:ext uri="{BB962C8B-B14F-4D97-AF65-F5344CB8AC3E}">
        <p14:creationId xmlns:p14="http://schemas.microsoft.com/office/powerpoint/2010/main" val="400549232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552" y="1526380"/>
            <a:ext cx="11079817" cy="4082849"/>
          </a:xfrm>
        </p:spPr>
        <p:txBody>
          <a:bodyPr>
            <a:normAutofit/>
          </a:bodyPr>
          <a:lstStyle/>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latin typeface="+mj-lt"/>
              <a:sym typeface="Wingdings" pitchFamily="2" charset="2"/>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8</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How would the student’s performance be graded</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nvGraphicFramePr>
        <p:xfrm>
          <a:off x="2031999" y="2486559"/>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81146156"/>
                    </a:ext>
                  </a:extLst>
                </a:gridCol>
                <a:gridCol w="4064000">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Component</a:t>
                      </a:r>
                    </a:p>
                  </a:txBody>
                  <a:tcPr/>
                </a:tc>
                <a:tc>
                  <a:txBody>
                    <a:bodyPr/>
                    <a:lstStyle/>
                    <a:p>
                      <a:pPr algn="ctr"/>
                      <a:r>
                        <a:rPr lang="en-US" dirty="0">
                          <a:solidFill>
                            <a:schemeClr val="tx1"/>
                          </a:solidFill>
                        </a:rPr>
                        <a:t>Weightage to Overall Grade</a:t>
                      </a:r>
                    </a:p>
                  </a:txBody>
                  <a:tcPr/>
                </a:tc>
                <a:extLst>
                  <a:ext uri="{0D108BD9-81ED-4DB2-BD59-A6C34878D82A}">
                    <a16:rowId xmlns:a16="http://schemas.microsoft.com/office/drawing/2014/main" val="3453014269"/>
                  </a:ext>
                </a:extLst>
              </a:tr>
              <a:tr h="370840">
                <a:tc>
                  <a:txBody>
                    <a:bodyPr/>
                    <a:lstStyle/>
                    <a:p>
                      <a:r>
                        <a:rPr lang="en-US" dirty="0"/>
                        <a:t>Project (group)</a:t>
                      </a:r>
                    </a:p>
                  </a:txBody>
                  <a:tcPr/>
                </a:tc>
                <a:tc>
                  <a:txBody>
                    <a:bodyPr/>
                    <a:lstStyle/>
                    <a:p>
                      <a:r>
                        <a:rPr lang="en-US" dirty="0"/>
                        <a:t>20 %</a:t>
                      </a:r>
                    </a:p>
                  </a:txBody>
                  <a:tcPr/>
                </a:tc>
                <a:extLst>
                  <a:ext uri="{0D108BD9-81ED-4DB2-BD59-A6C34878D82A}">
                    <a16:rowId xmlns:a16="http://schemas.microsoft.com/office/drawing/2014/main" val="1001545243"/>
                  </a:ext>
                </a:extLst>
              </a:tr>
              <a:tr h="370840">
                <a:tc>
                  <a:txBody>
                    <a:bodyPr/>
                    <a:lstStyle/>
                    <a:p>
                      <a:r>
                        <a:rPr lang="en-US" dirty="0"/>
                        <a:t>Assignment 1 (group)</a:t>
                      </a:r>
                    </a:p>
                  </a:txBody>
                  <a:tcPr/>
                </a:tc>
                <a:tc>
                  <a:txBody>
                    <a:bodyPr/>
                    <a:lstStyle/>
                    <a:p>
                      <a:r>
                        <a:rPr lang="en-US" dirty="0"/>
                        <a:t>5 %</a:t>
                      </a:r>
                    </a:p>
                  </a:txBody>
                  <a:tcPr/>
                </a:tc>
                <a:extLst>
                  <a:ext uri="{0D108BD9-81ED-4DB2-BD59-A6C34878D82A}">
                    <a16:rowId xmlns:a16="http://schemas.microsoft.com/office/drawing/2014/main" val="2001159706"/>
                  </a:ext>
                </a:extLst>
              </a:tr>
              <a:tr h="370840">
                <a:tc>
                  <a:txBody>
                    <a:bodyPr/>
                    <a:lstStyle/>
                    <a:p>
                      <a:r>
                        <a:rPr lang="en-US" dirty="0"/>
                        <a:t>Assignment 2 (group)</a:t>
                      </a:r>
                    </a:p>
                  </a:txBody>
                  <a:tcPr/>
                </a:tc>
                <a:tc>
                  <a:txBody>
                    <a:bodyPr/>
                    <a:lstStyle/>
                    <a:p>
                      <a:r>
                        <a:rPr lang="en-US" dirty="0"/>
                        <a:t>10 %</a:t>
                      </a:r>
                    </a:p>
                  </a:txBody>
                  <a:tcPr/>
                </a:tc>
                <a:extLst>
                  <a:ext uri="{0D108BD9-81ED-4DB2-BD59-A6C34878D82A}">
                    <a16:rowId xmlns:a16="http://schemas.microsoft.com/office/drawing/2014/main" val="2664004893"/>
                  </a:ext>
                </a:extLst>
              </a:tr>
              <a:tr h="370840">
                <a:tc>
                  <a:txBody>
                    <a:bodyPr/>
                    <a:lstStyle/>
                    <a:p>
                      <a:r>
                        <a:rPr lang="en-US" dirty="0"/>
                        <a:t>Assignment 3 (group)</a:t>
                      </a:r>
                    </a:p>
                  </a:txBody>
                  <a:tcPr/>
                </a:tc>
                <a:tc>
                  <a:txBody>
                    <a:bodyPr/>
                    <a:lstStyle/>
                    <a:p>
                      <a:r>
                        <a:rPr lang="en-US" dirty="0"/>
                        <a:t>15 %</a:t>
                      </a:r>
                    </a:p>
                  </a:txBody>
                  <a:tcPr/>
                </a:tc>
                <a:extLst>
                  <a:ext uri="{0D108BD9-81ED-4DB2-BD59-A6C34878D82A}">
                    <a16:rowId xmlns:a16="http://schemas.microsoft.com/office/drawing/2014/main" val="2435772102"/>
                  </a:ext>
                </a:extLst>
              </a:tr>
              <a:tr h="370840">
                <a:tc>
                  <a:txBody>
                    <a:bodyPr/>
                    <a:lstStyle/>
                    <a:p>
                      <a:r>
                        <a:rPr lang="en-US" dirty="0"/>
                        <a:t>Tutorial</a:t>
                      </a:r>
                    </a:p>
                  </a:txBody>
                  <a:tcPr/>
                </a:tc>
                <a:tc>
                  <a:txBody>
                    <a:bodyPr/>
                    <a:lstStyle/>
                    <a:p>
                      <a:r>
                        <a:rPr lang="en-US" dirty="0"/>
                        <a:t>10 %</a:t>
                      </a:r>
                    </a:p>
                  </a:txBody>
                  <a:tcPr/>
                </a:tc>
                <a:extLst>
                  <a:ext uri="{0D108BD9-81ED-4DB2-BD59-A6C34878D82A}">
                    <a16:rowId xmlns:a16="http://schemas.microsoft.com/office/drawing/2014/main" val="200379681"/>
                  </a:ext>
                </a:extLst>
              </a:tr>
              <a:tr h="370840">
                <a:tc>
                  <a:txBody>
                    <a:bodyPr/>
                    <a:lstStyle/>
                    <a:p>
                      <a:r>
                        <a:rPr lang="en-US" dirty="0"/>
                        <a:t>Final assessment</a:t>
                      </a:r>
                    </a:p>
                  </a:txBody>
                  <a:tcPr/>
                </a:tc>
                <a:tc>
                  <a:txBody>
                    <a:bodyPr/>
                    <a:lstStyle/>
                    <a:p>
                      <a:r>
                        <a:rPr lang="en-US" dirty="0"/>
                        <a:t>40 %</a:t>
                      </a:r>
                    </a:p>
                  </a:txBody>
                  <a:tcPr/>
                </a:tc>
                <a:extLst>
                  <a:ext uri="{0D108BD9-81ED-4DB2-BD59-A6C34878D82A}">
                    <a16:rowId xmlns:a16="http://schemas.microsoft.com/office/drawing/2014/main" val="3892021230"/>
                  </a:ext>
                </a:extLst>
              </a:tr>
            </a:tbl>
          </a:graphicData>
        </a:graphic>
      </p:graphicFrame>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838200" y="5331620"/>
            <a:ext cx="11079817" cy="1140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2154484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80</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9</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Important Events and Deadlines</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nvGraphicFramePr>
        <p:xfrm>
          <a:off x="1889266" y="2043502"/>
          <a:ext cx="8818350" cy="296672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Event</a:t>
                      </a:r>
                    </a:p>
                  </a:txBody>
                  <a:tcPr/>
                </a:tc>
                <a:tc>
                  <a:txBody>
                    <a:bodyPr/>
                    <a:lstStyle/>
                    <a:p>
                      <a:pPr algn="ctr"/>
                      <a:r>
                        <a:rPr lang="en-US" dirty="0">
                          <a:solidFill>
                            <a:schemeClr val="tx1"/>
                          </a:solidFill>
                        </a:rPr>
                        <a:t>Date</a:t>
                      </a:r>
                    </a:p>
                  </a:txBody>
                  <a:tcPr/>
                </a:tc>
                <a:extLst>
                  <a:ext uri="{0D108BD9-81ED-4DB2-BD59-A6C34878D82A}">
                    <a16:rowId xmlns:a16="http://schemas.microsoft.com/office/drawing/2014/main" val="3453014269"/>
                  </a:ext>
                </a:extLst>
              </a:tr>
              <a:tr h="370840">
                <a:tc>
                  <a:txBody>
                    <a:bodyPr/>
                    <a:lstStyle/>
                    <a:p>
                      <a:r>
                        <a:rPr lang="en-US" dirty="0"/>
                        <a:t>Lectures</a:t>
                      </a:r>
                    </a:p>
                  </a:txBody>
                  <a:tcPr/>
                </a:tc>
                <a:tc>
                  <a:txBody>
                    <a:bodyPr/>
                    <a:lstStyle/>
                    <a:p>
                      <a:r>
                        <a:rPr lang="en-US" dirty="0"/>
                        <a:t>Starting Week 1 (19th January)</a:t>
                      </a:r>
                    </a:p>
                  </a:txBody>
                  <a:tcPr/>
                </a:tc>
                <a:extLst>
                  <a:ext uri="{0D108BD9-81ED-4DB2-BD59-A6C34878D82A}">
                    <a16:rowId xmlns:a16="http://schemas.microsoft.com/office/drawing/2014/main" val="1001545243"/>
                  </a:ext>
                </a:extLst>
              </a:tr>
              <a:tr h="370840">
                <a:tc>
                  <a:txBody>
                    <a:bodyPr/>
                    <a:lstStyle/>
                    <a:p>
                      <a:r>
                        <a:rPr lang="en-US" dirty="0"/>
                        <a:t>Group formation and notification</a:t>
                      </a:r>
                    </a:p>
                  </a:txBody>
                  <a:tcPr/>
                </a:tc>
                <a:tc>
                  <a:txBody>
                    <a:bodyPr/>
                    <a:lstStyle/>
                    <a:p>
                      <a:r>
                        <a:rPr lang="en-US" dirty="0"/>
                        <a:t>End of Week 4</a:t>
                      </a:r>
                    </a:p>
                  </a:txBody>
                  <a:tcPr/>
                </a:tc>
                <a:extLst>
                  <a:ext uri="{0D108BD9-81ED-4DB2-BD59-A6C34878D82A}">
                    <a16:rowId xmlns:a16="http://schemas.microsoft.com/office/drawing/2014/main" val="2001159706"/>
                  </a:ext>
                </a:extLst>
              </a:tr>
              <a:tr h="370840">
                <a:tc>
                  <a:txBody>
                    <a:bodyPr/>
                    <a:lstStyle/>
                    <a:p>
                      <a:r>
                        <a:rPr lang="en-US" dirty="0"/>
                        <a:t>Tutorials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Begin Week 3 (29</a:t>
                      </a:r>
                      <a:r>
                        <a:rPr lang="en-US" baseline="30000" dirty="0"/>
                        <a:t>th</a:t>
                      </a:r>
                      <a:r>
                        <a:rPr lang="en-US" dirty="0"/>
                        <a:t> January)</a:t>
                      </a:r>
                    </a:p>
                  </a:txBody>
                  <a:tcPr/>
                </a:tc>
                <a:extLst>
                  <a:ext uri="{0D108BD9-81ED-4DB2-BD59-A6C34878D82A}">
                    <a16:rowId xmlns:a16="http://schemas.microsoft.com/office/drawing/2014/main" val="2366008836"/>
                  </a:ext>
                </a:extLst>
              </a:tr>
              <a:tr h="370840">
                <a:tc>
                  <a:txBody>
                    <a:bodyPr/>
                    <a:lstStyle/>
                    <a:p>
                      <a:r>
                        <a:rPr lang="en-US" dirty="0"/>
                        <a:t>Assignment 1</a:t>
                      </a:r>
                    </a:p>
                  </a:txBody>
                  <a:tcPr/>
                </a:tc>
                <a:tc>
                  <a:txBody>
                    <a:bodyPr/>
                    <a:lstStyle/>
                    <a:p>
                      <a:r>
                        <a:rPr lang="en-US" dirty="0"/>
                        <a:t>Demonstrate to TA’s Week 5</a:t>
                      </a:r>
                    </a:p>
                  </a:txBody>
                  <a:tcPr/>
                </a:tc>
                <a:extLst>
                  <a:ext uri="{0D108BD9-81ED-4DB2-BD59-A6C34878D82A}">
                    <a16:rowId xmlns:a16="http://schemas.microsoft.com/office/drawing/2014/main" val="3173873863"/>
                  </a:ext>
                </a:extLst>
              </a:tr>
              <a:tr h="370840">
                <a:tc>
                  <a:txBody>
                    <a:bodyPr/>
                    <a:lstStyle/>
                    <a:p>
                      <a:r>
                        <a:rPr lang="en-US" dirty="0"/>
                        <a:t>Assignment 2, 3</a:t>
                      </a:r>
                    </a:p>
                  </a:txBody>
                  <a:tcPr/>
                </a:tc>
                <a:tc>
                  <a:txBody>
                    <a:bodyPr/>
                    <a:lstStyle/>
                    <a:p>
                      <a:r>
                        <a:rPr lang="en-US" dirty="0"/>
                        <a:t>TBA</a:t>
                      </a:r>
                    </a:p>
                  </a:txBody>
                  <a:tcPr/>
                </a:tc>
                <a:extLst>
                  <a:ext uri="{0D108BD9-81ED-4DB2-BD59-A6C34878D82A}">
                    <a16:rowId xmlns:a16="http://schemas.microsoft.com/office/drawing/2014/main" val="246570927"/>
                  </a:ext>
                </a:extLst>
              </a:tr>
              <a:tr h="370840">
                <a:tc>
                  <a:txBody>
                    <a:bodyPr/>
                    <a:lstStyle/>
                    <a:p>
                      <a:r>
                        <a:rPr lang="en-US" dirty="0"/>
                        <a:t>Project submission</a:t>
                      </a:r>
                    </a:p>
                  </a:txBody>
                  <a:tcPr/>
                </a:tc>
                <a:tc>
                  <a:txBody>
                    <a:bodyPr/>
                    <a:lstStyle/>
                    <a:p>
                      <a:r>
                        <a:rPr lang="en-US" dirty="0"/>
                        <a:t>26</a:t>
                      </a:r>
                      <a:r>
                        <a:rPr lang="en-US" baseline="30000" dirty="0"/>
                        <a:t>th</a:t>
                      </a:r>
                      <a:r>
                        <a:rPr lang="en-US" dirty="0"/>
                        <a:t> April 2024 (EOD)</a:t>
                      </a:r>
                    </a:p>
                  </a:txBody>
                  <a:tcPr/>
                </a:tc>
                <a:extLst>
                  <a:ext uri="{0D108BD9-81ED-4DB2-BD59-A6C34878D82A}">
                    <a16:rowId xmlns:a16="http://schemas.microsoft.com/office/drawing/2014/main" val="2310561089"/>
                  </a:ext>
                </a:extLst>
              </a:tr>
              <a:tr h="370840">
                <a:tc>
                  <a:txBody>
                    <a:bodyPr/>
                    <a:lstStyle/>
                    <a:p>
                      <a:r>
                        <a:rPr lang="en-US" dirty="0"/>
                        <a:t>Final assessment</a:t>
                      </a:r>
                    </a:p>
                  </a:txBody>
                  <a:tcPr/>
                </a:tc>
                <a:tc>
                  <a:txBody>
                    <a:bodyPr/>
                    <a:lstStyle/>
                    <a:p>
                      <a:r>
                        <a:rPr lang="en-US" dirty="0"/>
                        <a:t>29</a:t>
                      </a:r>
                      <a:r>
                        <a:rPr lang="en-US" baseline="30000" dirty="0"/>
                        <a:t>th</a:t>
                      </a:r>
                      <a:r>
                        <a:rPr lang="en-US" dirty="0"/>
                        <a:t> April 2024</a:t>
                      </a:r>
                    </a:p>
                  </a:txBody>
                  <a:tcPr/>
                </a:tc>
                <a:extLst>
                  <a:ext uri="{0D108BD9-81ED-4DB2-BD59-A6C34878D82A}">
                    <a16:rowId xmlns:a16="http://schemas.microsoft.com/office/drawing/2014/main" val="3805954397"/>
                  </a:ext>
                </a:extLst>
              </a:tr>
            </a:tbl>
          </a:graphicData>
        </a:graphic>
      </p:graphicFrame>
    </p:spTree>
    <p:extLst>
      <p:ext uri="{BB962C8B-B14F-4D97-AF65-F5344CB8AC3E}">
        <p14:creationId xmlns:p14="http://schemas.microsoft.com/office/powerpoint/2010/main" val="7225194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10.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1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12.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13.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1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15.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16.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17.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18.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1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20.xml><?xml version="1.0" encoding="utf-8"?>
<p:tagLst xmlns:a="http://schemas.openxmlformats.org/drawingml/2006/main" xmlns:r="http://schemas.openxmlformats.org/officeDocument/2006/relationships" xmlns:p="http://schemas.openxmlformats.org/presentationml/2006/main">
  <p:tag name="DVSHAPEID" val="wjLg3rXyo06am4hmVxUpWc"/>
</p:tagLst>
</file>

<file path=ppt/tags/tag21.xml><?xml version="1.0" encoding="utf-8"?>
<p:tagLst xmlns:a="http://schemas.openxmlformats.org/drawingml/2006/main" xmlns:r="http://schemas.openxmlformats.org/officeDocument/2006/relationships" xmlns:p="http://schemas.openxmlformats.org/presentationml/2006/main">
  <p:tag name="DVSHAPEID" val="CDFZc5OQ3cVQ4XfPRdak5h"/>
</p:tagLst>
</file>

<file path=ppt/tags/tag22.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23.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25.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26.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27.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28.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30.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3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2.xml><?xml version="1.0" encoding="utf-8"?>
<p:tagLst xmlns:a="http://schemas.openxmlformats.org/drawingml/2006/main" xmlns:r="http://schemas.openxmlformats.org/officeDocument/2006/relationships" xmlns:p="http://schemas.openxmlformats.org/presentationml/2006/main">
  <p:tag name="DVSHAPEID" val="9zsUw6ZvbGoADlfgY5prpu"/>
</p:tagLst>
</file>

<file path=ppt/tags/tag4.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5.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6.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ags/tag7.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8.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ags/tag9.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39147</TotalTime>
  <Words>11507</Words>
  <Application>Microsoft Macintosh PowerPoint</Application>
  <PresentationFormat>Widescreen</PresentationFormat>
  <Paragraphs>860</Paragraphs>
  <Slides>80</Slides>
  <Notes>61</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80</vt:i4>
      </vt:variant>
    </vt:vector>
  </HeadingPairs>
  <TitlesOfParts>
    <vt:vector size="93" baseType="lpstr">
      <vt:lpstr>Arial</vt:lpstr>
      <vt:lpstr>Calibri</vt:lpstr>
      <vt:lpstr>Calibri Light</vt:lpstr>
      <vt:lpstr>Segoe UI Semilight</vt:lpstr>
      <vt:lpstr>Seravek</vt:lpstr>
      <vt:lpstr>Seravek Light</vt:lpstr>
      <vt:lpstr>Symbol</vt:lpstr>
      <vt:lpstr>Tahoma</vt:lpstr>
      <vt:lpstr>Trebuchet MS</vt:lpstr>
      <vt:lpstr>Wingdings</vt:lpstr>
      <vt:lpstr>Office Theme</vt:lpstr>
      <vt:lpstr>Equation</vt:lpstr>
      <vt:lpstr>Equation.3</vt:lpstr>
      <vt:lpstr>Wireless Networking</vt:lpstr>
      <vt:lpstr>Roadmap of the lecture today</vt:lpstr>
      <vt:lpstr>PowerPoint Presentation</vt:lpstr>
      <vt:lpstr>PowerPoint Presentation</vt:lpstr>
      <vt:lpstr>General information regarding the course</vt:lpstr>
      <vt:lpstr>Brilliant teaching assistants of the course</vt:lpstr>
      <vt:lpstr>Course webpage and lecture recordings</vt:lpstr>
      <vt:lpstr>How would the student’s performance be graded</vt:lpstr>
      <vt:lpstr>Important Events and Deadlines</vt:lpstr>
      <vt:lpstr>Collection of sensor tags and group formation</vt:lpstr>
      <vt:lpstr>Roadmap of the lecture today</vt:lpstr>
      <vt:lpstr>PowerPoint Presentation</vt:lpstr>
      <vt:lpstr>Internet of things and wireless embedded systems</vt:lpstr>
      <vt:lpstr>PowerPoint Presentation</vt:lpstr>
      <vt:lpstr>IC transistor count doubles every two years</vt:lpstr>
      <vt:lpstr>Computation is becoming energy inexpensive</vt:lpstr>
      <vt:lpstr>MEMS Accelerometers: Rapidly falling price and power</vt:lpstr>
      <vt:lpstr>Trillion embedded devices will be deployed soon</vt:lpstr>
      <vt:lpstr>Four main tasks performed by an embedded device</vt:lpstr>
      <vt:lpstr>Mark Weiser vision of ubiquitous computing</vt:lpstr>
      <vt:lpstr>Mark Weiser vision of ubiquitous computing</vt:lpstr>
      <vt:lpstr>Mark Weiser vision of ubiquitous computing</vt:lpstr>
      <vt:lpstr>History of Wireless Transmissions</vt:lpstr>
      <vt:lpstr>History of Wireless Transmissions</vt:lpstr>
      <vt:lpstr>History of Wireless Transmissions</vt:lpstr>
      <vt:lpstr>Roadmap of the lecture today</vt:lpstr>
      <vt:lpstr>PowerPoint Presentation</vt:lpstr>
      <vt:lpstr>What does the term radio means?</vt:lpstr>
      <vt:lpstr>What does the term radio means?</vt:lpstr>
      <vt:lpstr>Fundamentals of electromagnetic waves</vt:lpstr>
      <vt:lpstr>Fundamentals of electromagnetic waves</vt:lpstr>
      <vt:lpstr>Wavelength of an electromagnetic wave</vt:lpstr>
      <vt:lpstr>Wavelength of an electromagnetic wave</vt:lpstr>
      <vt:lpstr>What does the term radio mean?</vt:lpstr>
      <vt:lpstr>What does the term radio mean?</vt:lpstr>
      <vt:lpstr>What does the term radio mean?</vt:lpstr>
      <vt:lpstr>What does the term radio mean?</vt:lpstr>
      <vt:lpstr>What does the term radio mean?</vt:lpstr>
      <vt:lpstr>What does the term radio mean?</vt:lpstr>
      <vt:lpstr>What does the term radio mean?</vt:lpstr>
      <vt:lpstr>What are radio transceivers?</vt:lpstr>
      <vt:lpstr>Radio transceivers in devices: WiFi</vt:lpstr>
      <vt:lpstr>Radio transceivers in devices: Bluetooth, Walkie-Talkie</vt:lpstr>
      <vt:lpstr>What do you mean by spectrum? Radio spectrum?</vt:lpstr>
      <vt:lpstr>Radio waves most important part of EM spectrum</vt:lpstr>
      <vt:lpstr>PowerPoint Presentation</vt:lpstr>
      <vt:lpstr>Roadmap of the lecture today</vt:lpstr>
      <vt:lpstr>How are radio waves characterized?</vt:lpstr>
      <vt:lpstr>How are radio waves modified to carry information</vt:lpstr>
      <vt:lpstr>What are different modulation techniques?</vt:lpstr>
      <vt:lpstr>Amplitude modulation: vary amplitude of carrier signal</vt:lpstr>
      <vt:lpstr>Frequency modulation: vary frequency of carrier signal</vt:lpstr>
      <vt:lpstr>Phase modulation: vary phase of carrier signal</vt:lpstr>
      <vt:lpstr>Digital equivalent of the AM, FM and PM modulation</vt:lpstr>
      <vt:lpstr>Even more complex modulation schemes exist</vt:lpstr>
      <vt:lpstr>How radio waves propagate to the receiver</vt:lpstr>
      <vt:lpstr>How radio waves radiate out from transceiver</vt:lpstr>
      <vt:lpstr>Common antenna types used for communication</vt:lpstr>
      <vt:lpstr>Dipole antenna types used for communication</vt:lpstr>
      <vt:lpstr>Relationship between antenna size and frequency</vt:lpstr>
      <vt:lpstr>Understanding the performance of an antenna</vt:lpstr>
      <vt:lpstr>Understanding the performance of an antenna</vt:lpstr>
      <vt:lpstr>Roadmap of the lecture today</vt:lpstr>
      <vt:lpstr>How do radio waves propagate from TX to RX?</vt:lpstr>
      <vt:lpstr>Radio propagation is complex in real-world, especially when obstacles are present</vt:lpstr>
      <vt:lpstr>Radio propagation is complex in real-world, especially when obstacles are present</vt:lpstr>
      <vt:lpstr>Radio waves propagation in line-of-sight</vt:lpstr>
      <vt:lpstr>Long range wireless transmissions using IoT devices</vt:lpstr>
      <vt:lpstr>Non-line of sight propagation of radio waves</vt:lpstr>
      <vt:lpstr>Estimating received signal strength and range: Friis propagation model</vt:lpstr>
      <vt:lpstr>PowerPoint Presentation</vt:lpstr>
      <vt:lpstr>Path Loss Exponent</vt:lpstr>
      <vt:lpstr>Example: Range and antenna gain estimation </vt:lpstr>
      <vt:lpstr>Example: Range and antenna gain estimation </vt:lpstr>
      <vt:lpstr>Example: Range and antenna gain estimation </vt:lpstr>
      <vt:lpstr>Example: Range and antenna gain estimation </vt:lpstr>
      <vt:lpstr>Example: Range and antenna gain estimation </vt:lpstr>
      <vt:lpstr>Roadmap of the lecture today</vt:lpstr>
      <vt:lpstr>Todos and next week</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1159</cp:revision>
  <dcterms:created xsi:type="dcterms:W3CDTF">2020-02-17T19:00:36Z</dcterms:created>
  <dcterms:modified xsi:type="dcterms:W3CDTF">2024-01-26T10:01:38Z</dcterms:modified>
</cp:coreProperties>
</file>